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5.tif" ContentType="image/tiff"/>
  <Override PartName="/ppt/media/image5.tif" ContentType="image/tiff"/>
  <Override PartName="/ppt/media/image30.tif" ContentType="image/tiff"/>
  <Override PartName="/ppt/media/image28.tif" ContentType="image/tiff"/>
  <Override PartName="/ppt/media/image2.png" ContentType="image/png"/>
  <Override PartName="/ppt/media/image13.tif" ContentType="image/tiff"/>
  <Override PartName="/ppt/media/image29.tif" ContentType="image/tiff"/>
  <Override PartName="/ppt/media/image6.tif" ContentType="image/tiff"/>
  <Override PartName="/ppt/media/image11.tif" ContentType="image/tiff"/>
  <Override PartName="/ppt/media/image7.tif" ContentType="image/tiff"/>
  <Override PartName="/ppt/media/image12.tif" ContentType="image/tiff"/>
  <Override PartName="/ppt/media/image8.tif" ContentType="image/tiff"/>
  <Override PartName="/ppt/media/image10.png" ContentType="image/png"/>
  <Override PartName="/ppt/media/image9.tif" ContentType="image/tiff"/>
  <Override PartName="/ppt/media/image4.tif" ContentType="image/tiff"/>
  <Override PartName="/ppt/media/image27.tif" ContentType="image/tiff"/>
  <Override PartName="/ppt/media/image3.tif" ContentType="image/tiff"/>
  <Override PartName="/ppt/media/image26.tif" ContentType="image/tiff"/>
  <Override PartName="/ppt/media/image1.tif" ContentType="image/tiff"/>
  <Override PartName="/ppt/media/image24.tif" ContentType="image/tiff"/>
  <Override PartName="/ppt/media/image14.tif" ContentType="image/tiff"/>
  <Override PartName="/ppt/media/image15.tif" ContentType="image/tiff"/>
  <Override PartName="/ppt/media/image16.tif" ContentType="image/tiff"/>
  <Override PartName="/ppt/media/image17.tif" ContentType="image/tiff"/>
  <Override PartName="/ppt/media/image18.png" ContentType="image/png"/>
  <Override PartName="/ppt/media/image19.tif" ContentType="image/tiff"/>
  <Override PartName="/ppt/media/image21.tif" ContentType="image/tiff"/>
  <Override PartName="/ppt/media/image20.tif" ContentType="image/tiff"/>
  <Override PartName="/ppt/media/image22.tif" ContentType="image/tiff"/>
  <Override PartName="/ppt/media/image23.tif" ContentType="image/tiff"/>
  <Override PartName="/ppt/presProps.xml" ContentType="application/vnd.openxmlformats-officedocument.presentationml.presProps+xml"/>
  <Override PartName="/ppt/slides/slide1.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48860A1-9812-4E50-B053-53EC3879C0F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25" name="PlaceHolder 2"/>
          <p:cNvSpPr>
            <a:spLocks noGrp="1"/>
          </p:cNvSpPr>
          <p:nvPr>
            <p:ph/>
          </p:nvPr>
        </p:nvSpPr>
        <p:spPr>
          <a:xfrm>
            <a:off x="0" y="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26" name="PlaceHolder 3"/>
          <p:cNvSpPr>
            <a:spLocks noGrp="1"/>
          </p:cNvSpPr>
          <p:nvPr>
            <p:ph/>
          </p:nvPr>
        </p:nvSpPr>
        <p:spPr>
          <a:xfrm>
            <a:off x="0" y="358164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 name="PlaceHolder 4"/>
          <p:cNvSpPr>
            <a:spLocks noGrp="1"/>
          </p:cNvSpPr>
          <p:nvPr>
            <p:ph type="sldNum" idx="1"/>
          </p:nvPr>
        </p:nvSpPr>
        <p:spPr/>
        <p:txBody>
          <a:bodyPr/>
          <a:p>
            <a:fld id="{67C4FA46-BE32-43EE-B155-47AAD3511A3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28"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29"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0" name="PlaceHolder 4"/>
          <p:cNvSpPr>
            <a:spLocks noGrp="1"/>
          </p:cNvSpPr>
          <p:nvPr>
            <p:ph/>
          </p:nvPr>
        </p:nvSpPr>
        <p:spPr>
          <a:xfrm>
            <a:off x="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1" name="PlaceHolder 5"/>
          <p:cNvSpPr>
            <a:spLocks noGrp="1"/>
          </p:cNvSpPr>
          <p:nvPr>
            <p:ph/>
          </p:nvPr>
        </p:nvSpPr>
        <p:spPr>
          <a:xfrm>
            <a:off x="624708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 name="PlaceHolder 6"/>
          <p:cNvSpPr>
            <a:spLocks noGrp="1"/>
          </p:cNvSpPr>
          <p:nvPr>
            <p:ph type="sldNum" idx="1"/>
          </p:nvPr>
        </p:nvSpPr>
        <p:spPr/>
        <p:txBody>
          <a:bodyPr/>
          <a:p>
            <a:fld id="{28EA865C-D511-40F4-9FB4-027C3F47069A}"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33" name="PlaceHolder 2"/>
          <p:cNvSpPr>
            <a:spLocks noGrp="1"/>
          </p:cNvSpPr>
          <p:nvPr>
            <p:ph/>
          </p:nvPr>
        </p:nvSpPr>
        <p:spPr>
          <a:xfrm>
            <a:off x="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4" name="PlaceHolder 3"/>
          <p:cNvSpPr>
            <a:spLocks noGrp="1"/>
          </p:cNvSpPr>
          <p:nvPr>
            <p:ph/>
          </p:nvPr>
        </p:nvSpPr>
        <p:spPr>
          <a:xfrm>
            <a:off x="412200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5" name="PlaceHolder 4"/>
          <p:cNvSpPr>
            <a:spLocks noGrp="1"/>
          </p:cNvSpPr>
          <p:nvPr>
            <p:ph/>
          </p:nvPr>
        </p:nvSpPr>
        <p:spPr>
          <a:xfrm>
            <a:off x="824436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6" name="PlaceHolder 5"/>
          <p:cNvSpPr>
            <a:spLocks noGrp="1"/>
          </p:cNvSpPr>
          <p:nvPr>
            <p:ph/>
          </p:nvPr>
        </p:nvSpPr>
        <p:spPr>
          <a:xfrm>
            <a:off x="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7" name="PlaceHolder 6"/>
          <p:cNvSpPr>
            <a:spLocks noGrp="1"/>
          </p:cNvSpPr>
          <p:nvPr>
            <p:ph/>
          </p:nvPr>
        </p:nvSpPr>
        <p:spPr>
          <a:xfrm>
            <a:off x="412200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38" name="PlaceHolder 7"/>
          <p:cNvSpPr>
            <a:spLocks noGrp="1"/>
          </p:cNvSpPr>
          <p:nvPr>
            <p:ph/>
          </p:nvPr>
        </p:nvSpPr>
        <p:spPr>
          <a:xfrm>
            <a:off x="824436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9" name="PlaceHolder 8"/>
          <p:cNvSpPr>
            <a:spLocks noGrp="1"/>
          </p:cNvSpPr>
          <p:nvPr>
            <p:ph type="sldNum" idx="1"/>
          </p:nvPr>
        </p:nvSpPr>
        <p:spPr/>
        <p:txBody>
          <a:bodyPr/>
          <a:p>
            <a:fld id="{F68B5479-4C40-433E-8D30-ED8F4D3A361A}"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806E758-3775-411D-8233-6B88D2929452}"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43" name="PlaceHolder 2"/>
          <p:cNvSpPr>
            <a:spLocks noGrp="1"/>
          </p:cNvSpPr>
          <p:nvPr>
            <p:ph type="subTitle"/>
          </p:nvPr>
        </p:nvSpPr>
        <p:spPr>
          <a:xfrm>
            <a:off x="0" y="0"/>
            <a:ext cx="12191400" cy="685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078CEB01-AC0F-47D8-85F3-29320DDDB462}"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45" name="PlaceHolder 2"/>
          <p:cNvSpPr>
            <a:spLocks noGrp="1"/>
          </p:cNvSpPr>
          <p:nvPr>
            <p:ph/>
          </p:nvPr>
        </p:nvSpPr>
        <p:spPr>
          <a:xfrm>
            <a:off x="0" y="0"/>
            <a:ext cx="1219140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4" name="PlaceHolder 3"/>
          <p:cNvSpPr>
            <a:spLocks noGrp="1"/>
          </p:cNvSpPr>
          <p:nvPr>
            <p:ph type="sldNum" idx="2"/>
          </p:nvPr>
        </p:nvSpPr>
        <p:spPr/>
        <p:txBody>
          <a:bodyPr/>
          <a:p>
            <a:fld id="{61D97BD3-5BF7-4E92-AA70-CF39FABF93A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47" name="PlaceHolder 2"/>
          <p:cNvSpPr>
            <a:spLocks noGrp="1"/>
          </p:cNvSpPr>
          <p:nvPr>
            <p:ph/>
          </p:nvPr>
        </p:nvSpPr>
        <p:spPr>
          <a:xfrm>
            <a:off x="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48" name="PlaceHolder 3"/>
          <p:cNvSpPr>
            <a:spLocks noGrp="1"/>
          </p:cNvSpPr>
          <p:nvPr>
            <p:ph/>
          </p:nvPr>
        </p:nvSpPr>
        <p:spPr>
          <a:xfrm>
            <a:off x="624708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 name="PlaceHolder 4"/>
          <p:cNvSpPr>
            <a:spLocks noGrp="1"/>
          </p:cNvSpPr>
          <p:nvPr>
            <p:ph type="sldNum" idx="2"/>
          </p:nvPr>
        </p:nvSpPr>
        <p:spPr/>
        <p:txBody>
          <a:bodyPr/>
          <a:p>
            <a:fld id="{6AF99A05-9F6C-4CB8-A9B3-96A32050E4AA}"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3" name="PlaceHolder 2"/>
          <p:cNvSpPr>
            <a:spLocks noGrp="1"/>
          </p:cNvSpPr>
          <p:nvPr>
            <p:ph type="sldNum" idx="2"/>
          </p:nvPr>
        </p:nvSpPr>
        <p:spPr/>
        <p:txBody>
          <a:bodyPr/>
          <a:p>
            <a:fld id="{36538FE0-334C-4FE2-B928-2483A046E32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4517280"/>
            <a:ext cx="6580800" cy="6355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B041FF87-6911-49B1-B7D1-518D430B294D}"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52"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3" name="PlaceHolder 3"/>
          <p:cNvSpPr>
            <a:spLocks noGrp="1"/>
          </p:cNvSpPr>
          <p:nvPr>
            <p:ph/>
          </p:nvPr>
        </p:nvSpPr>
        <p:spPr>
          <a:xfrm>
            <a:off x="624708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4" name="PlaceHolder 4"/>
          <p:cNvSpPr>
            <a:spLocks noGrp="1"/>
          </p:cNvSpPr>
          <p:nvPr>
            <p:ph/>
          </p:nvPr>
        </p:nvSpPr>
        <p:spPr>
          <a:xfrm>
            <a:off x="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2"/>
          </p:nvPr>
        </p:nvSpPr>
        <p:spPr/>
        <p:txBody>
          <a:bodyPr/>
          <a:p>
            <a:fld id="{51CA6FE6-14DA-4862-AF94-EE02CF52D7E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4" name="PlaceHolder 2"/>
          <p:cNvSpPr>
            <a:spLocks noGrp="1"/>
          </p:cNvSpPr>
          <p:nvPr>
            <p:ph type="subTitle"/>
          </p:nvPr>
        </p:nvSpPr>
        <p:spPr>
          <a:xfrm>
            <a:off x="0" y="0"/>
            <a:ext cx="12191400" cy="685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1"/>
          </p:nvPr>
        </p:nvSpPr>
        <p:spPr/>
        <p:txBody>
          <a:bodyPr/>
          <a:p>
            <a:fld id="{A76B6B1F-EA73-47BC-89BA-0A8FF3A9F0DF}"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56" name="PlaceHolder 2"/>
          <p:cNvSpPr>
            <a:spLocks noGrp="1"/>
          </p:cNvSpPr>
          <p:nvPr>
            <p:ph/>
          </p:nvPr>
        </p:nvSpPr>
        <p:spPr>
          <a:xfrm>
            <a:off x="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7"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8" name="PlaceHolder 4"/>
          <p:cNvSpPr>
            <a:spLocks noGrp="1"/>
          </p:cNvSpPr>
          <p:nvPr>
            <p:ph/>
          </p:nvPr>
        </p:nvSpPr>
        <p:spPr>
          <a:xfrm>
            <a:off x="624708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2"/>
          </p:nvPr>
        </p:nvSpPr>
        <p:spPr/>
        <p:txBody>
          <a:bodyPr/>
          <a:p>
            <a:fld id="{C0F2D0B2-6C4A-4E36-8553-062A9F79CAAA}"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60"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1"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2" name="PlaceHolder 4"/>
          <p:cNvSpPr>
            <a:spLocks noGrp="1"/>
          </p:cNvSpPr>
          <p:nvPr>
            <p:ph/>
          </p:nvPr>
        </p:nvSpPr>
        <p:spPr>
          <a:xfrm>
            <a:off x="0" y="358164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2"/>
          </p:nvPr>
        </p:nvSpPr>
        <p:spPr/>
        <p:txBody>
          <a:bodyPr/>
          <a:p>
            <a:fld id="{2052EC57-4E08-4DA8-B4A8-EFD557810CFF}"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64" name="PlaceHolder 2"/>
          <p:cNvSpPr>
            <a:spLocks noGrp="1"/>
          </p:cNvSpPr>
          <p:nvPr>
            <p:ph/>
          </p:nvPr>
        </p:nvSpPr>
        <p:spPr>
          <a:xfrm>
            <a:off x="0" y="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5" name="PlaceHolder 3"/>
          <p:cNvSpPr>
            <a:spLocks noGrp="1"/>
          </p:cNvSpPr>
          <p:nvPr>
            <p:ph/>
          </p:nvPr>
        </p:nvSpPr>
        <p:spPr>
          <a:xfrm>
            <a:off x="0" y="358164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 name="PlaceHolder 4"/>
          <p:cNvSpPr>
            <a:spLocks noGrp="1"/>
          </p:cNvSpPr>
          <p:nvPr>
            <p:ph type="sldNum" idx="2"/>
          </p:nvPr>
        </p:nvSpPr>
        <p:spPr/>
        <p:txBody>
          <a:bodyPr/>
          <a:p>
            <a:fld id="{0CC37F9A-288C-4318-91FF-91443408D23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67"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8"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9" name="PlaceHolder 4"/>
          <p:cNvSpPr>
            <a:spLocks noGrp="1"/>
          </p:cNvSpPr>
          <p:nvPr>
            <p:ph/>
          </p:nvPr>
        </p:nvSpPr>
        <p:spPr>
          <a:xfrm>
            <a:off x="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0" name="PlaceHolder 5"/>
          <p:cNvSpPr>
            <a:spLocks noGrp="1"/>
          </p:cNvSpPr>
          <p:nvPr>
            <p:ph/>
          </p:nvPr>
        </p:nvSpPr>
        <p:spPr>
          <a:xfrm>
            <a:off x="624708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 name="PlaceHolder 6"/>
          <p:cNvSpPr>
            <a:spLocks noGrp="1"/>
          </p:cNvSpPr>
          <p:nvPr>
            <p:ph type="sldNum" idx="2"/>
          </p:nvPr>
        </p:nvSpPr>
        <p:spPr/>
        <p:txBody>
          <a:bodyPr/>
          <a:p>
            <a:fld id="{1FA3DF34-AA90-416A-A6D3-15D0BF7B95A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72" name="PlaceHolder 2"/>
          <p:cNvSpPr>
            <a:spLocks noGrp="1"/>
          </p:cNvSpPr>
          <p:nvPr>
            <p:ph/>
          </p:nvPr>
        </p:nvSpPr>
        <p:spPr>
          <a:xfrm>
            <a:off x="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3" name="PlaceHolder 3"/>
          <p:cNvSpPr>
            <a:spLocks noGrp="1"/>
          </p:cNvSpPr>
          <p:nvPr>
            <p:ph/>
          </p:nvPr>
        </p:nvSpPr>
        <p:spPr>
          <a:xfrm>
            <a:off x="412200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4" name="PlaceHolder 4"/>
          <p:cNvSpPr>
            <a:spLocks noGrp="1"/>
          </p:cNvSpPr>
          <p:nvPr>
            <p:ph/>
          </p:nvPr>
        </p:nvSpPr>
        <p:spPr>
          <a:xfrm>
            <a:off x="8244360" y="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5" name="PlaceHolder 5"/>
          <p:cNvSpPr>
            <a:spLocks noGrp="1"/>
          </p:cNvSpPr>
          <p:nvPr>
            <p:ph/>
          </p:nvPr>
        </p:nvSpPr>
        <p:spPr>
          <a:xfrm>
            <a:off x="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6" name="PlaceHolder 6"/>
          <p:cNvSpPr>
            <a:spLocks noGrp="1"/>
          </p:cNvSpPr>
          <p:nvPr>
            <p:ph/>
          </p:nvPr>
        </p:nvSpPr>
        <p:spPr>
          <a:xfrm>
            <a:off x="412200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77" name="PlaceHolder 7"/>
          <p:cNvSpPr>
            <a:spLocks noGrp="1"/>
          </p:cNvSpPr>
          <p:nvPr>
            <p:ph/>
          </p:nvPr>
        </p:nvSpPr>
        <p:spPr>
          <a:xfrm>
            <a:off x="8244360" y="3581640"/>
            <a:ext cx="392544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9" name="PlaceHolder 8"/>
          <p:cNvSpPr>
            <a:spLocks noGrp="1"/>
          </p:cNvSpPr>
          <p:nvPr>
            <p:ph type="sldNum" idx="2"/>
          </p:nvPr>
        </p:nvSpPr>
        <p:spPr/>
        <p:txBody>
          <a:bodyPr/>
          <a:p>
            <a:fld id="{C23742AE-9846-402C-854C-13C2333A6D7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6" name="PlaceHolder 2"/>
          <p:cNvSpPr>
            <a:spLocks noGrp="1"/>
          </p:cNvSpPr>
          <p:nvPr>
            <p:ph/>
          </p:nvPr>
        </p:nvSpPr>
        <p:spPr>
          <a:xfrm>
            <a:off x="0" y="0"/>
            <a:ext cx="1219140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4" name="PlaceHolder 3"/>
          <p:cNvSpPr>
            <a:spLocks noGrp="1"/>
          </p:cNvSpPr>
          <p:nvPr>
            <p:ph type="sldNum" idx="1"/>
          </p:nvPr>
        </p:nvSpPr>
        <p:spPr/>
        <p:txBody>
          <a:bodyPr/>
          <a:p>
            <a:fld id="{8021E706-A912-4A0F-B431-DD653D83614F}"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8" name="PlaceHolder 2"/>
          <p:cNvSpPr>
            <a:spLocks noGrp="1"/>
          </p:cNvSpPr>
          <p:nvPr>
            <p:ph/>
          </p:nvPr>
        </p:nvSpPr>
        <p:spPr>
          <a:xfrm>
            <a:off x="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9" name="PlaceHolder 3"/>
          <p:cNvSpPr>
            <a:spLocks noGrp="1"/>
          </p:cNvSpPr>
          <p:nvPr>
            <p:ph/>
          </p:nvPr>
        </p:nvSpPr>
        <p:spPr>
          <a:xfrm>
            <a:off x="624708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5" name="PlaceHolder 4"/>
          <p:cNvSpPr>
            <a:spLocks noGrp="1"/>
          </p:cNvSpPr>
          <p:nvPr>
            <p:ph type="sldNum" idx="1"/>
          </p:nvPr>
        </p:nvSpPr>
        <p:spPr/>
        <p:txBody>
          <a:bodyPr/>
          <a:p>
            <a:fld id="{5F0D31A8-BA54-4FF8-A874-4F79380C328B}"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3" name="PlaceHolder 2"/>
          <p:cNvSpPr>
            <a:spLocks noGrp="1"/>
          </p:cNvSpPr>
          <p:nvPr>
            <p:ph type="sldNum" idx="1"/>
          </p:nvPr>
        </p:nvSpPr>
        <p:spPr/>
        <p:txBody>
          <a:bodyPr/>
          <a:p>
            <a:fld id="{4A2BA292-F32C-4834-A13A-50DDF4B4F1C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4517280"/>
            <a:ext cx="6580800" cy="6355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1"/>
          </p:nvPr>
        </p:nvSpPr>
        <p:spPr/>
        <p:txBody>
          <a:bodyPr/>
          <a:p>
            <a:fld id="{0A6D2CD5-7910-4743-8674-467CB4F0AD78}"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13"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14" name="PlaceHolder 3"/>
          <p:cNvSpPr>
            <a:spLocks noGrp="1"/>
          </p:cNvSpPr>
          <p:nvPr>
            <p:ph/>
          </p:nvPr>
        </p:nvSpPr>
        <p:spPr>
          <a:xfrm>
            <a:off x="624708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15" name="PlaceHolder 4"/>
          <p:cNvSpPr>
            <a:spLocks noGrp="1"/>
          </p:cNvSpPr>
          <p:nvPr>
            <p:ph/>
          </p:nvPr>
        </p:nvSpPr>
        <p:spPr>
          <a:xfrm>
            <a:off x="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1"/>
          </p:nvPr>
        </p:nvSpPr>
        <p:spPr/>
        <p:txBody>
          <a:bodyPr/>
          <a:p>
            <a:fld id="{955AD536-F6BF-4035-9DF2-9C5315872745}"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17" name="PlaceHolder 2"/>
          <p:cNvSpPr>
            <a:spLocks noGrp="1"/>
          </p:cNvSpPr>
          <p:nvPr>
            <p:ph/>
          </p:nvPr>
        </p:nvSpPr>
        <p:spPr>
          <a:xfrm>
            <a:off x="0" y="0"/>
            <a:ext cx="5949360" cy="685728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18"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19" name="PlaceHolder 4"/>
          <p:cNvSpPr>
            <a:spLocks noGrp="1"/>
          </p:cNvSpPr>
          <p:nvPr>
            <p:ph/>
          </p:nvPr>
        </p:nvSpPr>
        <p:spPr>
          <a:xfrm>
            <a:off x="6247080" y="358164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1"/>
          </p:nvPr>
        </p:nvSpPr>
        <p:spPr/>
        <p:txBody>
          <a:bodyPr/>
          <a:p>
            <a:fld id="{6C776E1C-B751-4C89-9C12-AB3E44D0A1D2}"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4517280"/>
            <a:ext cx="6580800" cy="1370880"/>
          </a:xfrm>
          <a:prstGeom prst="rect">
            <a:avLst/>
          </a:prstGeom>
          <a:noFill/>
          <a:ln w="0">
            <a:noFill/>
          </a:ln>
        </p:spPr>
        <p:txBody>
          <a:bodyPr lIns="0" rIns="0" tIns="0" bIns="0" anchor="ctr">
            <a:noAutofit/>
          </a:bodyPr>
          <a:p>
            <a:endParaRPr b="0" lang="en-US" sz="1800" spc="-1" strike="noStrike">
              <a:solidFill>
                <a:srgbClr val="000000"/>
              </a:solidFill>
              <a:latin typeface="Helvetica Neue"/>
            </a:endParaRPr>
          </a:p>
        </p:txBody>
      </p:sp>
      <p:sp>
        <p:nvSpPr>
          <p:cNvPr id="21" name="PlaceHolder 2"/>
          <p:cNvSpPr>
            <a:spLocks noGrp="1"/>
          </p:cNvSpPr>
          <p:nvPr>
            <p:ph/>
          </p:nvPr>
        </p:nvSpPr>
        <p:spPr>
          <a:xfrm>
            <a:off x="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22" name="PlaceHolder 3"/>
          <p:cNvSpPr>
            <a:spLocks noGrp="1"/>
          </p:cNvSpPr>
          <p:nvPr>
            <p:ph/>
          </p:nvPr>
        </p:nvSpPr>
        <p:spPr>
          <a:xfrm>
            <a:off x="6247080" y="0"/>
            <a:ext cx="594936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23" name="PlaceHolder 4"/>
          <p:cNvSpPr>
            <a:spLocks noGrp="1"/>
          </p:cNvSpPr>
          <p:nvPr>
            <p:ph/>
          </p:nvPr>
        </p:nvSpPr>
        <p:spPr>
          <a:xfrm>
            <a:off x="0" y="3581640"/>
            <a:ext cx="12191400" cy="3270600"/>
          </a:xfrm>
          <a:prstGeom prst="rect">
            <a:avLst/>
          </a:prstGeom>
          <a:noFill/>
          <a:ln w="0">
            <a:noFill/>
          </a:ln>
        </p:spPr>
        <p:txBody>
          <a:bodyPr lIns="0" rIns="0" tIns="0" bIns="0" anchor="t">
            <a:normAutofit/>
          </a:bodyPr>
          <a:p>
            <a:pPr>
              <a:lnSpc>
                <a:spcPts val="2801"/>
              </a:lnSpc>
              <a:spcBef>
                <a:spcPts val="1417"/>
              </a:spcBef>
              <a:buNone/>
            </a:pPr>
            <a:endParaRPr b="0" lang="en-US" sz="1800" spc="-1" strike="noStrike">
              <a:solidFill>
                <a:srgbClr val="ffffff"/>
              </a:solidFill>
              <a:latin typeface="Segoe UI"/>
            </a:endParaRPr>
          </a:p>
        </p:txBody>
      </p:sp>
      <p:sp>
        <p:nvSpPr>
          <p:cNvPr id="6" name="PlaceHolder 5"/>
          <p:cNvSpPr>
            <a:spLocks noGrp="1"/>
          </p:cNvSpPr>
          <p:nvPr>
            <p:ph type="sldNum" idx="1"/>
          </p:nvPr>
        </p:nvSpPr>
        <p:spPr/>
        <p:txBody>
          <a:bodyPr/>
          <a:p>
            <a:fld id="{4140D455-504F-4424-8D72-09CDE9CD90D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4517280"/>
            <a:ext cx="6580800" cy="1370880"/>
          </a:xfrm>
          <a:prstGeom prst="rect">
            <a:avLst/>
          </a:prstGeom>
          <a:noFill/>
          <a:ln w="12600">
            <a:noFill/>
          </a:ln>
        </p:spPr>
        <p:txBody>
          <a:bodyPr lIns="0" rIns="0" tIns="0" bIns="0" anchor="ctr">
            <a:normAutofit/>
          </a:bodyPr>
          <a:p>
            <a:pPr>
              <a:lnSpc>
                <a:spcPts val="4601"/>
              </a:lnSpc>
              <a:buNone/>
              <a:tabLst>
                <a:tab algn="l" pos="0"/>
              </a:tabLst>
            </a:pPr>
            <a:r>
              <a:rPr b="0" lang="en-US" sz="3600" spc="-1" strike="noStrike" cap="all">
                <a:solidFill>
                  <a:srgbClr val="000000"/>
                </a:solidFill>
                <a:latin typeface="Segoe UI Light"/>
                <a:ea typeface="Segoe UI Light"/>
              </a:rPr>
              <a:t>T</a:t>
            </a:r>
            <a:r>
              <a:rPr b="0" lang="en-US" sz="3600" spc="-1" strike="noStrike" cap="all">
                <a:solidFill>
                  <a:srgbClr val="000000"/>
                </a:solidFill>
                <a:latin typeface="Segoe UI Light"/>
                <a:ea typeface="Segoe UI Light"/>
              </a:rPr>
              <a:t>i</a:t>
            </a:r>
            <a:r>
              <a:rPr b="0" lang="en-US" sz="3600" spc="-1" strike="noStrike" cap="all">
                <a:solidFill>
                  <a:srgbClr val="000000"/>
                </a:solidFill>
                <a:latin typeface="Segoe UI Light"/>
                <a:ea typeface="Segoe UI Light"/>
              </a:rPr>
              <a:t>t</a:t>
            </a:r>
            <a:r>
              <a:rPr b="0" lang="en-US" sz="3600" spc="-1" strike="noStrike" cap="all">
                <a:solidFill>
                  <a:srgbClr val="000000"/>
                </a:solidFill>
                <a:latin typeface="Segoe UI Light"/>
                <a:ea typeface="Segoe UI Light"/>
              </a:rPr>
              <a:t>l</a:t>
            </a:r>
            <a:r>
              <a:rPr b="0" lang="en-US" sz="3600" spc="-1" strike="noStrike" cap="all">
                <a:solidFill>
                  <a:srgbClr val="000000"/>
                </a:solidFill>
                <a:latin typeface="Segoe UI Light"/>
                <a:ea typeface="Segoe UI Light"/>
              </a:rPr>
              <a:t>e</a:t>
            </a:r>
            <a:r>
              <a:rPr b="0" lang="en-US" sz="3600" spc="-1" strike="noStrike" cap="all">
                <a:solidFill>
                  <a:srgbClr val="000000"/>
                </a:solidFill>
                <a:latin typeface="Segoe UI Light"/>
                <a:ea typeface="Segoe UI Light"/>
              </a:rPr>
              <a:t> </a:t>
            </a:r>
            <a:r>
              <a:rPr b="0" lang="en-US" sz="3600" spc="-1" strike="noStrike" cap="all">
                <a:solidFill>
                  <a:srgbClr val="000000"/>
                </a:solidFill>
                <a:latin typeface="Segoe UI Light"/>
                <a:ea typeface="Segoe UI Light"/>
              </a:rPr>
              <a:t>T</a:t>
            </a:r>
            <a:r>
              <a:rPr b="0" lang="en-US" sz="3600" spc="-1" strike="noStrike" cap="all">
                <a:solidFill>
                  <a:srgbClr val="000000"/>
                </a:solidFill>
                <a:latin typeface="Segoe UI Light"/>
                <a:ea typeface="Segoe UI Light"/>
              </a:rPr>
              <a:t>e</a:t>
            </a:r>
            <a:r>
              <a:rPr b="0" lang="en-US" sz="3600" spc="-1" strike="noStrike" cap="all">
                <a:solidFill>
                  <a:srgbClr val="000000"/>
                </a:solidFill>
                <a:latin typeface="Segoe UI Light"/>
                <a:ea typeface="Segoe UI Light"/>
              </a:rPr>
              <a:t>x</a:t>
            </a:r>
            <a:r>
              <a:rPr b="0" lang="en-US" sz="3600" spc="-1" strike="noStrike" cap="all">
                <a:solidFill>
                  <a:srgbClr val="000000"/>
                </a:solidFill>
                <a:latin typeface="Segoe UI Light"/>
                <a:ea typeface="Segoe UI Light"/>
              </a:rPr>
              <a:t>t</a:t>
            </a:r>
            <a:endParaRPr b="0" lang="en-US" sz="3600" spc="-1" strike="noStrike">
              <a:solidFill>
                <a:srgbClr val="000000"/>
              </a:solidFill>
              <a:latin typeface="Helvetica Neue"/>
            </a:endParaRPr>
          </a:p>
        </p:txBody>
      </p:sp>
      <p:sp>
        <p:nvSpPr>
          <p:cNvPr id="1" name="PlaceHolder 2"/>
          <p:cNvSpPr>
            <a:spLocks noGrp="1"/>
          </p:cNvSpPr>
          <p:nvPr>
            <p:ph type="body"/>
          </p:nvPr>
        </p:nvSpPr>
        <p:spPr>
          <a:xfrm>
            <a:off x="0" y="0"/>
            <a:ext cx="12191400" cy="6857280"/>
          </a:xfrm>
          <a:prstGeom prst="rect">
            <a:avLst/>
          </a:prstGeom>
          <a:noFill/>
          <a:ln w="12600">
            <a:noFill/>
          </a:ln>
        </p:spPr>
        <p:txBody>
          <a:bodyPr lIns="0" rIns="0" tIns="0" bIns="0" anchor="t">
            <a:normAutofit/>
          </a:bodyPr>
          <a:p>
            <a:pPr marL="432000" indent="-324000">
              <a:lnSpc>
                <a:spcPts val="2801"/>
              </a:lnSpc>
              <a:spcBef>
                <a:spcPts val="1400"/>
              </a:spcBef>
              <a:buClr>
                <a:srgbClr val="ffffff"/>
              </a:buClr>
              <a:buSzPct val="45000"/>
              <a:buFont typeface="Wingdings" charset="2"/>
              <a:buChar char=""/>
            </a:pPr>
            <a:r>
              <a:rPr b="0" lang="en-US" sz="1800" spc="-1" strike="noStrike">
                <a:solidFill>
                  <a:srgbClr val="ffffff"/>
                </a:solidFill>
                <a:latin typeface="Segoe UI"/>
                <a:ea typeface="Segoe UI"/>
              </a:rPr>
              <a:t>Body Level One</a:t>
            </a:r>
            <a:endParaRPr b="0" lang="en-US" sz="1800" spc="-1" strike="noStrike">
              <a:solidFill>
                <a:srgbClr val="ffffff"/>
              </a:solidFill>
              <a:latin typeface="Segoe UI"/>
            </a:endParaRPr>
          </a:p>
          <a:p>
            <a:pPr>
              <a:lnSpc>
                <a:spcPts val="2801"/>
              </a:lnSpc>
              <a:spcBef>
                <a:spcPts val="1400"/>
              </a:spcBef>
              <a:buNone/>
              <a:tabLst>
                <a:tab algn="l" pos="0"/>
              </a:tabLst>
            </a:pPr>
            <a:r>
              <a:rPr b="0" lang="en-US" sz="1800" spc="-1" strike="noStrike">
                <a:solidFill>
                  <a:srgbClr val="ffffff"/>
                </a:solidFill>
                <a:latin typeface="Segoe UI"/>
                <a:ea typeface="Segoe UI"/>
              </a:rPr>
              <a:t>Body Level Two</a:t>
            </a:r>
            <a:endParaRPr b="0" lang="en-US" sz="1800" spc="-1" strike="noStrike">
              <a:solidFill>
                <a:srgbClr val="ffffff"/>
              </a:solidFill>
              <a:latin typeface="Segoe UI"/>
            </a:endParaRPr>
          </a:p>
          <a:p>
            <a:pPr>
              <a:lnSpc>
                <a:spcPts val="2801"/>
              </a:lnSpc>
              <a:spcBef>
                <a:spcPts val="1400"/>
              </a:spcBef>
              <a:buNone/>
              <a:tabLst>
                <a:tab algn="l" pos="0"/>
              </a:tabLst>
            </a:pPr>
            <a:r>
              <a:rPr b="0" lang="en-US" sz="1800" spc="-1" strike="noStrike">
                <a:solidFill>
                  <a:srgbClr val="ffffff"/>
                </a:solidFill>
                <a:latin typeface="Segoe UI"/>
                <a:ea typeface="Segoe UI"/>
              </a:rPr>
              <a:t>Body Level Three</a:t>
            </a:r>
            <a:endParaRPr b="0" lang="en-US" sz="1800" spc="-1" strike="noStrike">
              <a:solidFill>
                <a:srgbClr val="ffffff"/>
              </a:solidFill>
              <a:latin typeface="Segoe UI"/>
            </a:endParaRPr>
          </a:p>
          <a:p>
            <a:pPr>
              <a:lnSpc>
                <a:spcPts val="2801"/>
              </a:lnSpc>
              <a:spcBef>
                <a:spcPts val="1400"/>
              </a:spcBef>
              <a:buNone/>
              <a:tabLst>
                <a:tab algn="l" pos="0"/>
              </a:tabLst>
            </a:pPr>
            <a:r>
              <a:rPr b="0" lang="en-US" sz="1800" spc="-1" strike="noStrike">
                <a:solidFill>
                  <a:srgbClr val="ffffff"/>
                </a:solidFill>
                <a:latin typeface="Segoe UI"/>
                <a:ea typeface="Segoe UI"/>
              </a:rPr>
              <a:t>Body Level Four</a:t>
            </a:r>
            <a:endParaRPr b="0" lang="en-US" sz="1800" spc="-1" strike="noStrike">
              <a:solidFill>
                <a:srgbClr val="ffffff"/>
              </a:solidFill>
              <a:latin typeface="Segoe UI"/>
            </a:endParaRPr>
          </a:p>
          <a:p>
            <a:pPr>
              <a:lnSpc>
                <a:spcPts val="2801"/>
              </a:lnSpc>
              <a:spcBef>
                <a:spcPts val="1400"/>
              </a:spcBef>
              <a:buNone/>
              <a:tabLst>
                <a:tab algn="l" pos="0"/>
              </a:tabLst>
            </a:pPr>
            <a:r>
              <a:rPr b="0" lang="en-US" sz="1800" spc="-1" strike="noStrike">
                <a:solidFill>
                  <a:srgbClr val="ffffff"/>
                </a:solidFill>
                <a:latin typeface="Segoe UI"/>
                <a:ea typeface="Segoe UI"/>
              </a:rPr>
              <a:t>Body Level Five</a:t>
            </a:r>
            <a:endParaRPr b="0" lang="en-US" sz="1800" spc="-1" strike="noStrike">
              <a:solidFill>
                <a:srgbClr val="ffffff"/>
              </a:solidFill>
              <a:latin typeface="Segoe UI"/>
            </a:endParaRPr>
          </a:p>
        </p:txBody>
      </p:sp>
      <p:sp>
        <p:nvSpPr>
          <p:cNvPr id="2" name="PlaceHolder 3"/>
          <p:cNvSpPr>
            <a:spLocks noGrp="1"/>
          </p:cNvSpPr>
          <p:nvPr>
            <p:ph type="sldNum" idx="1"/>
          </p:nvPr>
        </p:nvSpPr>
        <p:spPr>
          <a:xfrm>
            <a:off x="8439840" y="6145560"/>
            <a:ext cx="408240" cy="421200"/>
          </a:xfrm>
          <a:prstGeom prst="rect">
            <a:avLst/>
          </a:prstGeom>
          <a:noFill/>
          <a:ln w="12600">
            <a:noFill/>
          </a:ln>
        </p:spPr>
        <p:txBody>
          <a:bodyPr lIns="45720" rIns="45720" anchor="ctr">
            <a:noAutofit/>
          </a:bodyPr>
          <a:lstStyle>
            <a:lvl1pPr>
              <a:defRPr b="0" lang="en-US" sz="2400" spc="-1" strike="noStrike">
                <a:latin typeface="Times New Roman"/>
              </a:defRPr>
            </a:lvl1pPr>
          </a:lstStyle>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4517280"/>
            <a:ext cx="6580800" cy="1370880"/>
          </a:xfrm>
          <a:prstGeom prst="rect">
            <a:avLst/>
          </a:prstGeom>
          <a:noFill/>
          <a:ln w="12600">
            <a:noFill/>
          </a:ln>
        </p:spPr>
        <p:txBody>
          <a:bodyPr lIns="0" rIns="0" tIns="0" bIns="0" anchor="ctr">
            <a:normAutofit/>
          </a:bodyPr>
          <a:p>
            <a:pPr>
              <a:lnSpc>
                <a:spcPct val="90000"/>
              </a:lnSpc>
              <a:buNone/>
              <a:tabLst>
                <a:tab algn="l" pos="0"/>
              </a:tabLst>
            </a:pPr>
            <a:r>
              <a:rPr b="0" lang="en-US" sz="4400" spc="-1" strike="noStrike">
                <a:solidFill>
                  <a:srgbClr val="000000"/>
                </a:solidFill>
                <a:latin typeface="Calibri Light"/>
                <a:ea typeface="Calibri Light"/>
              </a:rPr>
              <a:t>Title Text</a:t>
            </a:r>
            <a:endParaRPr b="0" lang="en-US" sz="4400" spc="-1" strike="noStrike">
              <a:solidFill>
                <a:srgbClr val="000000"/>
              </a:solidFill>
              <a:latin typeface="Helvetica Neue"/>
            </a:endParaRPr>
          </a:p>
        </p:txBody>
      </p:sp>
      <p:sp>
        <p:nvSpPr>
          <p:cNvPr id="40" name="PlaceHolder 2"/>
          <p:cNvSpPr>
            <a:spLocks noGrp="1"/>
          </p:cNvSpPr>
          <p:nvPr>
            <p:ph type="body"/>
          </p:nvPr>
        </p:nvSpPr>
        <p:spPr>
          <a:xfrm>
            <a:off x="0" y="0"/>
            <a:ext cx="12191400" cy="6857280"/>
          </a:xfrm>
          <a:prstGeom prst="rect">
            <a:avLst/>
          </a:prstGeom>
          <a:noFill/>
          <a:ln w="12600">
            <a:noFill/>
          </a:ln>
        </p:spPr>
        <p:txBody>
          <a:bodyPr lIns="0" rIns="0" tIns="0" bIns="0" anchor="t">
            <a:normAutofit/>
          </a:bodyPr>
          <a:p>
            <a:pPr marL="228600" indent="-228600">
              <a:lnSpc>
                <a:spcPct val="90000"/>
              </a:lnSpc>
              <a:spcBef>
                <a:spcPts val="1001"/>
              </a:spcBef>
              <a:buClr>
                <a:srgbClr val="ffffff"/>
              </a:buClr>
              <a:buFont typeface="Arial"/>
              <a:buChar char="•"/>
            </a:pPr>
            <a:r>
              <a:rPr b="0" lang="en-US" sz="2800" spc="-1" strike="noStrike">
                <a:solidFill>
                  <a:srgbClr val="000000"/>
                </a:solidFill>
                <a:latin typeface="Calibri"/>
                <a:ea typeface="Calibri"/>
              </a:rPr>
              <a:t>Body Level One</a:t>
            </a:r>
            <a:endParaRPr b="0" lang="en-US" sz="2800" spc="-1" strike="noStrike">
              <a:solidFill>
                <a:srgbClr val="ffffff"/>
              </a:solidFill>
              <a:latin typeface="Segoe UI"/>
            </a:endParaRPr>
          </a:p>
          <a:p>
            <a:pPr lvl="1" marL="723960" indent="-266760">
              <a:lnSpc>
                <a:spcPct val="90000"/>
              </a:lnSpc>
              <a:spcBef>
                <a:spcPts val="1001"/>
              </a:spcBef>
              <a:buClr>
                <a:srgbClr val="ffffff"/>
              </a:buClr>
              <a:buFont typeface="Arial"/>
              <a:buChar char="•"/>
            </a:pPr>
            <a:r>
              <a:rPr b="0" lang="en-US" sz="2800" spc="-1" strike="noStrike">
                <a:solidFill>
                  <a:srgbClr val="000000"/>
                </a:solidFill>
                <a:latin typeface="Calibri"/>
                <a:ea typeface="Calibri"/>
              </a:rPr>
              <a:t>Body Level Two</a:t>
            </a:r>
            <a:endParaRPr b="0" lang="en-US" sz="2800" spc="-1" strike="noStrike">
              <a:solidFill>
                <a:srgbClr val="ffffff"/>
              </a:solidFill>
              <a:latin typeface="Segoe UI"/>
            </a:endParaRPr>
          </a:p>
          <a:p>
            <a:pPr lvl="2" marL="1234440" indent="-320040">
              <a:lnSpc>
                <a:spcPct val="90000"/>
              </a:lnSpc>
              <a:spcBef>
                <a:spcPts val="1001"/>
              </a:spcBef>
              <a:buClr>
                <a:srgbClr val="ffffff"/>
              </a:buClr>
              <a:buFont typeface="Arial"/>
              <a:buChar char="•"/>
            </a:pPr>
            <a:r>
              <a:rPr b="0" lang="en-US" sz="2800" spc="-1" strike="noStrike">
                <a:solidFill>
                  <a:srgbClr val="000000"/>
                </a:solidFill>
                <a:latin typeface="Calibri"/>
                <a:ea typeface="Calibri"/>
              </a:rPr>
              <a:t>Body Level Three</a:t>
            </a:r>
            <a:endParaRPr b="0" lang="en-US" sz="2800" spc="-1" strike="noStrike">
              <a:solidFill>
                <a:srgbClr val="ffffff"/>
              </a:solidFill>
              <a:latin typeface="Segoe UI"/>
            </a:endParaRPr>
          </a:p>
          <a:p>
            <a:pPr lvl="3" marL="1727280" indent="-355680">
              <a:lnSpc>
                <a:spcPct val="90000"/>
              </a:lnSpc>
              <a:spcBef>
                <a:spcPts val="1001"/>
              </a:spcBef>
              <a:buClr>
                <a:srgbClr val="ffffff"/>
              </a:buClr>
              <a:buFont typeface="Arial"/>
              <a:buChar char="•"/>
            </a:pPr>
            <a:r>
              <a:rPr b="0" lang="en-US" sz="2800" spc="-1" strike="noStrike">
                <a:solidFill>
                  <a:srgbClr val="000000"/>
                </a:solidFill>
                <a:latin typeface="Calibri"/>
                <a:ea typeface="Calibri"/>
              </a:rPr>
              <a:t>Body Level Four</a:t>
            </a:r>
            <a:endParaRPr b="0" lang="en-US" sz="2800" spc="-1" strike="noStrike">
              <a:solidFill>
                <a:srgbClr val="ffffff"/>
              </a:solidFill>
              <a:latin typeface="Segoe UI"/>
            </a:endParaRPr>
          </a:p>
          <a:p>
            <a:pPr lvl="4" marL="2184480" indent="-355680">
              <a:lnSpc>
                <a:spcPct val="90000"/>
              </a:lnSpc>
              <a:spcBef>
                <a:spcPts val="1001"/>
              </a:spcBef>
              <a:buClr>
                <a:srgbClr val="ffffff"/>
              </a:buClr>
              <a:buFont typeface="Arial"/>
              <a:buChar char="•"/>
            </a:pPr>
            <a:r>
              <a:rPr b="0" lang="en-US" sz="2800" spc="-1" strike="noStrike">
                <a:solidFill>
                  <a:srgbClr val="000000"/>
                </a:solidFill>
                <a:latin typeface="Calibri"/>
                <a:ea typeface="Calibri"/>
              </a:rPr>
              <a:t>Body Level Five</a:t>
            </a:r>
            <a:endParaRPr b="0" lang="en-US" sz="2800" spc="-1" strike="noStrike">
              <a:solidFill>
                <a:srgbClr val="ffffff"/>
              </a:solidFill>
              <a:latin typeface="Segoe UI"/>
            </a:endParaRPr>
          </a:p>
        </p:txBody>
      </p:sp>
      <p:sp>
        <p:nvSpPr>
          <p:cNvPr id="41" name="PlaceHolder 3"/>
          <p:cNvSpPr>
            <a:spLocks noGrp="1"/>
          </p:cNvSpPr>
          <p:nvPr>
            <p:ph type="sldNum" idx="2"/>
          </p:nvPr>
        </p:nvSpPr>
        <p:spPr>
          <a:xfrm>
            <a:off x="11095200" y="6414840"/>
            <a:ext cx="258120" cy="248040"/>
          </a:xfrm>
          <a:prstGeom prst="rect">
            <a:avLst/>
          </a:prstGeom>
          <a:noFill/>
          <a:ln w="12600">
            <a:noFill/>
          </a:ln>
        </p:spPr>
        <p:txBody>
          <a:bodyPr lIns="45720" rIns="45720" anchor="ctr">
            <a:noAutofit/>
          </a:bodyPr>
          <a:lstStyle>
            <a:lvl1pPr>
              <a:defRPr b="0" lang="en-US" sz="2400" spc="-1" strike="noStrike">
                <a:latin typeface="Times New Roman"/>
              </a:defRPr>
            </a:lvl1pPr>
          </a:lstStyle>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hyperlink" Target="mailto:sahdhin@iu.edu" TargetMode="External"/><Relationship Id="rId3" Type="http://schemas.openxmlformats.org/officeDocument/2006/relationships/hyperlink" Target="mailto:pwagle@iupui.edu" TargetMode="External"/><Relationship Id="rId4" Type="http://schemas.openxmlformats.org/officeDocument/2006/relationships/hyperlink" Target="mailto:margree@iu.edu" TargetMode="External"/><Relationship Id="rId5" Type="http://schemas.openxmlformats.org/officeDocument/2006/relationships/hyperlink" Target="mailto:singhku@iu.edu" TargetMode="External"/><Relationship Id="rId6" Type="http://schemas.openxmlformats.org/officeDocument/2006/relationships/image" Target="../media/image2.png"/><Relationship Id="rId7"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tif"/><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 Id="rId8" Type="http://schemas.openxmlformats.org/officeDocument/2006/relationships/image" Target="../media/image10.png"/><Relationship Id="rId9" Type="http://schemas.openxmlformats.org/officeDocument/2006/relationships/image" Target="../media/image11.tif"/><Relationship Id="rId10" Type="http://schemas.openxmlformats.org/officeDocument/2006/relationships/image" Target="../media/image12.tif"/><Relationship Id="rId1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png"/><Relationship Id="rId7"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9.tif"/><Relationship Id="rId2" Type="http://schemas.openxmlformats.org/officeDocument/2006/relationships/image" Target="../media/image20.tif"/><Relationship Id="rId3" Type="http://schemas.openxmlformats.org/officeDocument/2006/relationships/image" Target="../media/image21.tif"/><Relationship Id="rId4" Type="http://schemas.openxmlformats.org/officeDocument/2006/relationships/image" Target="../media/image22.tif"/><Relationship Id="rId5" Type="http://schemas.openxmlformats.org/officeDocument/2006/relationships/image" Target="../media/image23.tif"/><Relationship Id="rId6" Type="http://schemas.openxmlformats.org/officeDocument/2006/relationships/image" Target="../media/image24.tif"/><Relationship Id="rId7" Type="http://schemas.openxmlformats.org/officeDocument/2006/relationships/image" Target="../media/image25.tif"/><Relationship Id="rId8" Type="http://schemas.openxmlformats.org/officeDocument/2006/relationships/image" Target="../media/image26.tif"/><Relationship Id="rId9" Type="http://schemas.openxmlformats.org/officeDocument/2006/relationships/image" Target="../media/image27.tif"/><Relationship Id="rId10"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28.tif"/><Relationship Id="rId2" Type="http://schemas.openxmlformats.org/officeDocument/2006/relationships/image" Target="../media/image29.tif"/><Relationship Id="rId3" Type="http://schemas.openxmlformats.org/officeDocument/2006/relationships/image" Target="../media/image30.tif"/><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Image" descr="Image"/>
          <p:cNvPicPr/>
          <p:nvPr/>
        </p:nvPicPr>
        <p:blipFill>
          <a:blip r:embed="rId1"/>
          <a:stretch/>
        </p:blipFill>
        <p:spPr>
          <a:xfrm>
            <a:off x="-1470600" y="-226440"/>
            <a:ext cx="15132600" cy="7310880"/>
          </a:xfrm>
          <a:prstGeom prst="rect">
            <a:avLst/>
          </a:prstGeom>
          <a:ln w="12700">
            <a:noFill/>
          </a:ln>
        </p:spPr>
      </p:pic>
      <p:sp>
        <p:nvSpPr>
          <p:cNvPr id="79" name="PlaceHolder 1"/>
          <p:cNvSpPr>
            <a:spLocks noGrp="1"/>
          </p:cNvSpPr>
          <p:nvPr>
            <p:ph type="title"/>
          </p:nvPr>
        </p:nvSpPr>
        <p:spPr>
          <a:xfrm>
            <a:off x="864720" y="122400"/>
            <a:ext cx="3848760" cy="1613880"/>
          </a:xfrm>
          <a:prstGeom prst="rect">
            <a:avLst/>
          </a:prstGeom>
          <a:noFill/>
          <a:ln w="12600">
            <a:noFill/>
          </a:ln>
        </p:spPr>
        <p:txBody>
          <a:bodyPr lIns="0" rIns="0" tIns="0" bIns="0" anchor="t">
            <a:noAutofit/>
          </a:bodyPr>
          <a:p>
            <a:pPr>
              <a:lnSpc>
                <a:spcPts val="1500"/>
              </a:lnSpc>
              <a:buNone/>
              <a:tabLst>
                <a:tab algn="l" pos="0"/>
              </a:tabLst>
            </a:pPr>
            <a:endParaRPr b="0" lang="en-US" sz="1700" spc="-1" strike="noStrike">
              <a:solidFill>
                <a:srgbClr val="000000"/>
              </a:solidFill>
              <a:latin typeface="Helvetica Neue"/>
            </a:endParaRPr>
          </a:p>
          <a:p>
            <a:pPr marL="128160" indent="-128160">
              <a:lnSpc>
                <a:spcPts val="1500"/>
              </a:lnSpc>
              <a:buNone/>
              <a:tabLst>
                <a:tab algn="l" pos="0"/>
              </a:tabLst>
            </a:pPr>
            <a:r>
              <a:rPr b="0" lang="en-US" sz="1700" spc="-100" strike="noStrike" cap="all">
                <a:solidFill>
                  <a:srgbClr val="9e8a8d"/>
                </a:solidFill>
                <a:latin typeface="Copperplate"/>
                <a:ea typeface="Copperplate"/>
              </a:rPr>
              <a:t>Group Number 10 Phase 3</a:t>
            </a:r>
            <a:br>
              <a:rPr sz="1700"/>
            </a:br>
            <a:endParaRPr b="0" lang="en-US" sz="1700" spc="-1" strike="noStrike">
              <a:solidFill>
                <a:srgbClr val="000000"/>
              </a:solidFill>
              <a:latin typeface="Helvetica Neue"/>
            </a:endParaRPr>
          </a:p>
          <a:p>
            <a:pPr>
              <a:lnSpc>
                <a:spcPct val="100000"/>
              </a:lnSpc>
              <a:buNone/>
              <a:tabLst>
                <a:tab algn="l" pos="0"/>
              </a:tabLst>
            </a:pPr>
            <a:r>
              <a:rPr b="0" lang="en-US" sz="1700" spc="-100" strike="noStrike" cap="all">
                <a:solidFill>
                  <a:srgbClr val="9e8a8d"/>
                </a:solidFill>
                <a:latin typeface="Copperplate"/>
                <a:ea typeface="Copperplate"/>
              </a:rPr>
              <a:t>Sahil Dhingra: </a:t>
            </a:r>
            <a:r>
              <a:rPr b="0" lang="en-US" sz="1700" spc="-100" strike="noStrike" u="sng" cap="all">
                <a:solidFill>
                  <a:srgbClr val="0000ff"/>
                </a:solidFill>
                <a:uFillTx/>
                <a:latin typeface="Copperplate"/>
                <a:ea typeface="Copperplate"/>
                <a:hlinkClick r:id="rId2"/>
              </a:rPr>
              <a:t>sahdhin@iu.edu</a:t>
            </a:r>
            <a:endParaRPr b="0" lang="en-US" sz="1700" spc="-1" strike="noStrike">
              <a:solidFill>
                <a:srgbClr val="000000"/>
              </a:solidFill>
              <a:latin typeface="Helvetica Neue"/>
            </a:endParaRPr>
          </a:p>
          <a:p>
            <a:pPr>
              <a:lnSpc>
                <a:spcPct val="100000"/>
              </a:lnSpc>
              <a:buNone/>
              <a:tabLst>
                <a:tab algn="l" pos="0"/>
              </a:tabLst>
            </a:pPr>
            <a:r>
              <a:rPr b="0" lang="en-US" sz="1700" spc="-100" strike="noStrike" cap="all">
                <a:solidFill>
                  <a:srgbClr val="9e8a8d"/>
                </a:solidFill>
                <a:latin typeface="Copperplate"/>
                <a:ea typeface="Copperplate"/>
              </a:rPr>
              <a:t>Pragat Wagle: </a:t>
            </a:r>
            <a:r>
              <a:rPr b="0" lang="en-US" sz="1700" spc="-100" strike="noStrike" u="sng" cap="all">
                <a:solidFill>
                  <a:srgbClr val="0000ff"/>
                </a:solidFill>
                <a:uFillTx/>
                <a:latin typeface="Copperplate"/>
                <a:ea typeface="Copperplate"/>
                <a:hlinkClick r:id="rId3"/>
              </a:rPr>
              <a:t>pwagle@iupui.edu</a:t>
            </a:r>
            <a:endParaRPr b="0" lang="en-US" sz="1700" spc="-1" strike="noStrike">
              <a:solidFill>
                <a:srgbClr val="000000"/>
              </a:solidFill>
              <a:latin typeface="Helvetica Neue"/>
            </a:endParaRPr>
          </a:p>
          <a:p>
            <a:pPr>
              <a:lnSpc>
                <a:spcPct val="100000"/>
              </a:lnSpc>
              <a:buNone/>
              <a:tabLst>
                <a:tab algn="l" pos="0"/>
              </a:tabLst>
            </a:pPr>
            <a:r>
              <a:rPr b="0" lang="en-US" sz="1700" spc="-100" strike="noStrike" cap="all">
                <a:solidFill>
                  <a:srgbClr val="9e8a8d"/>
                </a:solidFill>
                <a:latin typeface="Copperplate"/>
                <a:ea typeface="Copperplate"/>
              </a:rPr>
              <a:t>Mark Green: </a:t>
            </a:r>
            <a:r>
              <a:rPr b="0" lang="en-US" sz="1700" spc="-100" strike="noStrike" u="sng" cap="all">
                <a:solidFill>
                  <a:srgbClr val="0000ff"/>
                </a:solidFill>
                <a:uFillTx/>
                <a:latin typeface="Copperplate"/>
                <a:ea typeface="Copperplate"/>
                <a:hlinkClick r:id="rId4"/>
              </a:rPr>
              <a:t>margree@iu.edu</a:t>
            </a:r>
            <a:endParaRPr b="0" lang="en-US" sz="1700" spc="-1" strike="noStrike">
              <a:solidFill>
                <a:srgbClr val="000000"/>
              </a:solidFill>
              <a:latin typeface="Helvetica Neue"/>
            </a:endParaRPr>
          </a:p>
          <a:p>
            <a:pPr>
              <a:lnSpc>
                <a:spcPct val="100000"/>
              </a:lnSpc>
              <a:buNone/>
              <a:tabLst>
                <a:tab algn="l" pos="0"/>
              </a:tabLst>
            </a:pPr>
            <a:r>
              <a:rPr b="0" lang="en-US" sz="1700" spc="-100" strike="noStrike" cap="all">
                <a:solidFill>
                  <a:srgbClr val="9e8a8d"/>
                </a:solidFill>
                <a:latin typeface="Copperplate"/>
                <a:ea typeface="Copperplate"/>
              </a:rPr>
              <a:t>Kunal Singh: </a:t>
            </a:r>
            <a:r>
              <a:rPr b="0" lang="en-US" sz="1700" spc="-100" strike="noStrike" u="sng" cap="all">
                <a:solidFill>
                  <a:srgbClr val="0000ff"/>
                </a:solidFill>
                <a:uFillTx/>
                <a:latin typeface="Copperplate"/>
                <a:ea typeface="Copperplate"/>
                <a:hlinkClick r:id="rId5"/>
              </a:rPr>
              <a:t>singhku@iu.edu</a:t>
            </a:r>
            <a:endParaRPr b="0" lang="en-US" sz="1700" spc="-1" strike="noStrike">
              <a:solidFill>
                <a:srgbClr val="000000"/>
              </a:solidFill>
              <a:latin typeface="Helvetica Neue"/>
            </a:endParaRPr>
          </a:p>
        </p:txBody>
      </p:sp>
      <p:sp>
        <p:nvSpPr>
          <p:cNvPr id="80" name="Picture 1"/>
          <p:cNvSpPr/>
          <p:nvPr/>
        </p:nvSpPr>
        <p:spPr>
          <a:xfrm>
            <a:off x="100080" y="1830960"/>
            <a:ext cx="5378040" cy="4655880"/>
          </a:xfrm>
          <a:custGeom>
            <a:avLst/>
            <a:gdLst/>
            <a:ahLst/>
            <a:rect l="l" t="t" r="r" b="b"/>
            <a:pathLst>
              <a:path w="21600" h="21600">
                <a:moveTo>
                  <a:pt x="11895" y="0"/>
                </a:moveTo>
                <a:cubicBezTo>
                  <a:pt x="5325" y="0"/>
                  <a:pt x="0" y="5205"/>
                  <a:pt x="0" y="11626"/>
                </a:cubicBezTo>
                <a:cubicBezTo>
                  <a:pt x="0" y="15639"/>
                  <a:pt x="2080" y="19175"/>
                  <a:pt x="5244" y="21266"/>
                </a:cubicBezTo>
                <a:lnTo>
                  <a:pt x="5808" y="21600"/>
                </a:lnTo>
                <a:lnTo>
                  <a:pt x="17998" y="21600"/>
                </a:lnTo>
                <a:lnTo>
                  <a:pt x="18183" y="21494"/>
                </a:lnTo>
                <a:cubicBezTo>
                  <a:pt x="19278" y="20826"/>
                  <a:pt x="20253" y="19987"/>
                  <a:pt x="21071" y="19018"/>
                </a:cubicBezTo>
                <a:lnTo>
                  <a:pt x="21600" y="18328"/>
                </a:lnTo>
                <a:lnTo>
                  <a:pt x="21600" y="4922"/>
                </a:lnTo>
                <a:lnTo>
                  <a:pt x="21071" y="4231"/>
                </a:lnTo>
                <a:cubicBezTo>
                  <a:pt x="18889" y="1647"/>
                  <a:pt x="15590" y="0"/>
                  <a:pt x="11895" y="0"/>
                </a:cubicBezTo>
                <a:close/>
              </a:path>
            </a:pathLst>
          </a:custGeom>
          <a:blipFill rotWithShape="0">
            <a:blip r:embed="rId6"/>
            <a:srcRect/>
            <a:stretch/>
          </a:blipFill>
          <a:ln w="12700">
            <a:noFill/>
          </a:ln>
        </p:spPr>
        <p:style>
          <a:lnRef idx="0"/>
          <a:fillRef idx="0"/>
          <a:effectRef idx="0"/>
          <a:fontRef idx="minor"/>
        </p:style>
      </p:sp>
      <p:sp>
        <p:nvSpPr>
          <p:cNvPr id="81" name="Title 3"/>
          <p:cNvSpPr/>
          <p:nvPr/>
        </p:nvSpPr>
        <p:spPr>
          <a:xfrm>
            <a:off x="5964480" y="-53280"/>
            <a:ext cx="6402600" cy="1091160"/>
          </a:xfrm>
          <a:prstGeom prst="rect">
            <a:avLst/>
          </a:prstGeom>
          <a:noFill/>
          <a:ln w="12700">
            <a:noFill/>
          </a:ln>
        </p:spPr>
        <p:style>
          <a:lnRef idx="0"/>
          <a:fillRef idx="0"/>
          <a:effectRef idx="0"/>
          <a:fontRef idx="minor"/>
        </p:style>
        <p:txBody>
          <a:bodyPr lIns="45720" rIns="45720" anchor="t">
            <a:normAutofit/>
          </a:bodyPr>
          <a:p>
            <a:pPr>
              <a:lnSpc>
                <a:spcPct val="90000"/>
              </a:lnSpc>
              <a:buNone/>
              <a:tabLst>
                <a:tab algn="l" pos="0"/>
              </a:tabLst>
            </a:pPr>
            <a:r>
              <a:rPr b="0" lang="en-US" sz="2900" spc="-100" strike="noStrike" cap="all">
                <a:solidFill>
                  <a:srgbClr val="19d0ca"/>
                </a:solidFill>
                <a:latin typeface="Arial Black"/>
                <a:ea typeface="Arial Black"/>
              </a:rPr>
              <a:t>HOME CREDIT DEFAULT RISK PREDICTION</a:t>
            </a:r>
            <a:endParaRPr b="0" lang="en-US" sz="2900" spc="-1" strike="noStrike">
              <a:latin typeface="Arial"/>
            </a:endParaRPr>
          </a:p>
        </p:txBody>
      </p:sp>
      <p:sp>
        <p:nvSpPr>
          <p:cNvPr id="82" name="Title 3"/>
          <p:cNvSpPr/>
          <p:nvPr/>
        </p:nvSpPr>
        <p:spPr>
          <a:xfrm>
            <a:off x="5830200" y="2128680"/>
            <a:ext cx="5301360" cy="3768480"/>
          </a:xfrm>
          <a:prstGeom prst="rect">
            <a:avLst/>
          </a:prstGeom>
          <a:noFill/>
          <a:ln w="12700">
            <a:noFill/>
          </a:ln>
        </p:spPr>
        <p:style>
          <a:lnRef idx="0"/>
          <a:fillRef idx="0"/>
          <a:effectRef idx="0"/>
          <a:fontRef idx="minor"/>
        </p:style>
        <p:txBody>
          <a:bodyPr lIns="45720" rIns="45720" anchor="t">
            <a:normAutofit/>
          </a:bodyPr>
          <a:p>
            <a:pPr>
              <a:lnSpc>
                <a:spcPct val="90000"/>
              </a:lnSpc>
              <a:buNone/>
              <a:tabLst>
                <a:tab algn="l" pos="0"/>
              </a:tabLst>
            </a:pPr>
            <a:endParaRPr b="0" lang="en-US" sz="1700" spc="-1" strike="noStrike">
              <a:latin typeface="Arial"/>
            </a:endParaRPr>
          </a:p>
          <a:p>
            <a:pPr marL="308160" indent="-308160">
              <a:lnSpc>
                <a:spcPct val="90000"/>
              </a:lnSpc>
              <a:buClr>
                <a:srgbClr val="000000"/>
              </a:buClr>
              <a:buFont typeface="Symbol"/>
              <a:buChar char="·"/>
              <a:tabLst>
                <a:tab algn="l" pos="0"/>
              </a:tabLst>
            </a:pPr>
            <a:r>
              <a:rPr b="0" lang="en-US" sz="1700" spc="-100" strike="noStrike" cap="all">
                <a:solidFill>
                  <a:srgbClr val="dad539"/>
                </a:solidFill>
                <a:latin typeface="Copperplate"/>
                <a:ea typeface="Copperplate"/>
              </a:rPr>
              <a:t>This project consisted of creating a model for predicting if a Person, based on many different features or properties of that person, would be likely to repay a loan that was provided to them.</a:t>
            </a:r>
            <a:br>
              <a:rPr sz="1700"/>
            </a:br>
            <a:r>
              <a:rPr b="0" lang="en-US" sz="1700" spc="-66" strike="noStrike" cap="all">
                <a:solidFill>
                  <a:srgbClr val="dad539"/>
                </a:solidFill>
                <a:latin typeface="Copperplate"/>
              </a:rPr>
              <a:t> </a:t>
            </a:r>
            <a:endParaRPr b="0" lang="en-US" sz="1700" spc="-1" strike="noStrike">
              <a:latin typeface="Arial"/>
            </a:endParaRPr>
          </a:p>
          <a:p>
            <a:pPr marL="308160" indent="-308160">
              <a:lnSpc>
                <a:spcPct val="90000"/>
              </a:lnSpc>
              <a:buClr>
                <a:srgbClr val="000000"/>
              </a:buClr>
              <a:buFont typeface="Symbol"/>
              <a:buChar char="·"/>
              <a:tabLst>
                <a:tab algn="l" pos="0"/>
              </a:tabLst>
            </a:pPr>
            <a:r>
              <a:rPr b="0" lang="en-US" sz="1700" spc="-100" strike="noStrike" cap="all">
                <a:solidFill>
                  <a:srgbClr val="dad539"/>
                </a:solidFill>
                <a:latin typeface="Copperplate"/>
                <a:ea typeface="Copperplate"/>
              </a:rPr>
              <a:t>This is AN extremely important part of the world as it impacts a persons Ability to purchase goods of high value.</a:t>
            </a:r>
            <a:br>
              <a:rPr sz="1700"/>
            </a:br>
            <a:r>
              <a:rPr b="0" lang="en-US" sz="1700" spc="-66" strike="noStrike" cap="all">
                <a:solidFill>
                  <a:srgbClr val="dad539"/>
                </a:solidFill>
                <a:latin typeface="Copperplate"/>
              </a:rPr>
              <a:t> </a:t>
            </a:r>
            <a:endParaRPr b="0" lang="en-US" sz="1700" spc="-1" strike="noStrike">
              <a:latin typeface="Arial"/>
            </a:endParaRPr>
          </a:p>
          <a:p>
            <a:pPr marL="308160" indent="-308160">
              <a:lnSpc>
                <a:spcPct val="90000"/>
              </a:lnSpc>
              <a:buClr>
                <a:srgbClr val="000000"/>
              </a:buClr>
              <a:buFont typeface="Symbol"/>
              <a:buChar char="·"/>
              <a:tabLst>
                <a:tab algn="l" pos="0"/>
              </a:tabLst>
            </a:pPr>
            <a:r>
              <a:rPr b="0" lang="en-US" sz="1700" spc="-100" strike="noStrike" cap="all">
                <a:solidFill>
                  <a:srgbClr val="dad539"/>
                </a:solidFill>
                <a:latin typeface="Copperplate"/>
                <a:ea typeface="Copperplate"/>
              </a:rPr>
              <a:t>Thus it is very important to be thorough in the approval process and this model will help make that decision.</a:t>
            </a:r>
            <a:endParaRPr b="0" lang="en-US" sz="1700" spc="-1" strike="noStrike">
              <a:latin typeface="Arial"/>
            </a:endParaRPr>
          </a:p>
        </p:txBody>
      </p:sp>
      <p:sp>
        <p:nvSpPr>
          <p:cNvPr id="83" name="Title 3"/>
          <p:cNvSpPr/>
          <p:nvPr/>
        </p:nvSpPr>
        <p:spPr>
          <a:xfrm>
            <a:off x="5984640" y="1366560"/>
            <a:ext cx="5666400" cy="1204200"/>
          </a:xfrm>
          <a:prstGeom prst="rect">
            <a:avLst/>
          </a:prstGeom>
          <a:noFill/>
          <a:ln w="12700">
            <a:noFill/>
          </a:ln>
        </p:spPr>
        <p:style>
          <a:lnRef idx="0"/>
          <a:fillRef idx="0"/>
          <a:effectRef idx="0"/>
          <a:fontRef idx="minor"/>
        </p:style>
        <p:txBody>
          <a:bodyPr lIns="45720" rIns="45720" anchor="t">
            <a:normAutofit/>
          </a:bodyPr>
          <a:p>
            <a:pPr>
              <a:lnSpc>
                <a:spcPct val="90000"/>
              </a:lnSpc>
              <a:buNone/>
              <a:tabLst>
                <a:tab algn="l" pos="0"/>
              </a:tabLst>
            </a:pPr>
            <a:r>
              <a:rPr b="0" lang="en-US" sz="3300" spc="-100" strike="noStrike" cap="all">
                <a:solidFill>
                  <a:srgbClr val="42d0c9"/>
                </a:solidFill>
                <a:latin typeface="Arial Black"/>
                <a:ea typeface="Arial Black"/>
              </a:rPr>
              <a:t>PROJECT DESCRIPTION</a:t>
            </a:r>
            <a:br>
              <a:rPr sz="3300"/>
            </a:b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descr="Image"/>
          <p:cNvPicPr/>
          <p:nvPr/>
        </p:nvPicPr>
        <p:blipFill>
          <a:blip r:embed="rId1"/>
          <a:stretch/>
        </p:blipFill>
        <p:spPr>
          <a:xfrm>
            <a:off x="-418320" y="-226440"/>
            <a:ext cx="15132600" cy="7310880"/>
          </a:xfrm>
          <a:prstGeom prst="rect">
            <a:avLst/>
          </a:prstGeom>
          <a:ln w="12700">
            <a:noFill/>
          </a:ln>
        </p:spPr>
      </p:pic>
      <p:sp>
        <p:nvSpPr>
          <p:cNvPr id="85" name="PlaceHolder 1"/>
          <p:cNvSpPr>
            <a:spLocks noGrp="1"/>
          </p:cNvSpPr>
          <p:nvPr>
            <p:ph type="title"/>
          </p:nvPr>
        </p:nvSpPr>
        <p:spPr>
          <a:xfrm>
            <a:off x="90000" y="-236520"/>
            <a:ext cx="11618640" cy="586080"/>
          </a:xfrm>
          <a:prstGeom prst="rect">
            <a:avLst/>
          </a:prstGeom>
          <a:noFill/>
          <a:ln w="12600">
            <a:noFill/>
          </a:ln>
        </p:spPr>
        <p:txBody>
          <a:bodyPr lIns="0" rIns="0" tIns="0" bIns="0" anchor="t">
            <a:noAutofit/>
          </a:bodyPr>
          <a:p>
            <a:pPr algn="ctr">
              <a:lnSpc>
                <a:spcPct val="90000"/>
              </a:lnSpc>
              <a:buNone/>
              <a:tabLst>
                <a:tab algn="l" pos="0"/>
              </a:tabLst>
            </a:pPr>
            <a:br>
              <a:rPr sz="1700"/>
            </a:br>
            <a:r>
              <a:rPr b="0" lang="en-US" sz="1700" spc="-100" strike="noStrike">
                <a:solidFill>
                  <a:srgbClr val="15c6c3"/>
                </a:solidFill>
                <a:latin typeface="Arial Black"/>
                <a:ea typeface="Arial Black"/>
              </a:rPr>
              <a:t>EDA, Feature Engineering, and Hyperparameter Tuning</a:t>
            </a:r>
            <a:endParaRPr b="0" lang="en-US" sz="1700" spc="-1" strike="noStrike">
              <a:solidFill>
                <a:srgbClr val="000000"/>
              </a:solidFill>
              <a:latin typeface="Helvetica Neue"/>
            </a:endParaRPr>
          </a:p>
        </p:txBody>
      </p:sp>
      <p:sp>
        <p:nvSpPr>
          <p:cNvPr id="86" name="Title 3"/>
          <p:cNvSpPr/>
          <p:nvPr/>
        </p:nvSpPr>
        <p:spPr>
          <a:xfrm>
            <a:off x="0" y="560520"/>
            <a:ext cx="5118840" cy="1267920"/>
          </a:xfrm>
          <a:prstGeom prst="rect">
            <a:avLst/>
          </a:prstGeom>
          <a:noFill/>
          <a:ln w="12700">
            <a:noFill/>
          </a:ln>
        </p:spPr>
        <p:style>
          <a:lnRef idx="0"/>
          <a:fillRef idx="0"/>
          <a:effectRef idx="0"/>
          <a:fontRef idx="minor"/>
        </p:style>
        <p:txBody>
          <a:bodyPr lIns="45720" rIns="45720" anchor="t">
            <a:normAutofit/>
          </a:bodyPr>
          <a:p>
            <a:pPr>
              <a:lnSpc>
                <a:spcPct val="72000"/>
              </a:lnSpc>
              <a:buNone/>
              <a:tabLst>
                <a:tab algn="l" pos="0"/>
              </a:tabLst>
            </a:pPr>
            <a:r>
              <a:rPr b="0" lang="en-US" sz="1200" spc="-100" strike="noStrike" cap="all">
                <a:solidFill>
                  <a:srgbClr val="e4e12a"/>
                </a:solidFill>
                <a:latin typeface="Copperplate"/>
                <a:ea typeface="Copperplate"/>
              </a:rPr>
              <a:t>                                          </a:t>
            </a:r>
            <a:r>
              <a:rPr b="1" lang="en-US" sz="1200" spc="-100" strike="noStrike" cap="all">
                <a:solidFill>
                  <a:srgbClr val="e4e12a"/>
                </a:solidFill>
                <a:latin typeface="Copperplate"/>
                <a:ea typeface="Copperplate"/>
              </a:rPr>
              <a:t>VISUAL EDA example</a:t>
            </a:r>
            <a:br>
              <a:rPr sz="1200"/>
            </a:br>
            <a:endParaRPr b="0" lang="en-US" sz="1200" spc="-1" strike="noStrike">
              <a:latin typeface="Arial"/>
            </a:endParaRPr>
          </a:p>
          <a:p>
            <a:pPr marL="264600" indent="-264600">
              <a:lnSpc>
                <a:spcPct val="72000"/>
              </a:lnSpc>
              <a:buClr>
                <a:srgbClr val="000000"/>
              </a:buClr>
              <a:buFont typeface="Symbol"/>
              <a:buChar char="·"/>
              <a:tabLst>
                <a:tab algn="l" pos="0"/>
              </a:tabLst>
            </a:pPr>
            <a:r>
              <a:rPr b="0" lang="en-US" sz="1200" spc="-100" strike="noStrike" cap="all">
                <a:solidFill>
                  <a:srgbClr val="e4e12a"/>
                </a:solidFill>
                <a:latin typeface="Copperplate"/>
                <a:ea typeface="Copperplate"/>
              </a:rPr>
              <a:t>To the right is a categorical count visualization to visualize the different counts of categories per categorical column</a:t>
            </a:r>
            <a:br>
              <a:rPr sz="1200"/>
            </a:br>
            <a:r>
              <a:rPr b="0" lang="en-US" sz="1200" spc="-55" strike="noStrike" cap="all">
                <a:solidFill>
                  <a:srgbClr val="e4e12a"/>
                </a:solidFill>
                <a:latin typeface="Copperplate"/>
              </a:rPr>
              <a:t> </a:t>
            </a:r>
            <a:endParaRPr b="0" lang="en-US" sz="1200" spc="-1" strike="noStrike">
              <a:latin typeface="Arial"/>
            </a:endParaRPr>
          </a:p>
          <a:p>
            <a:pPr marL="264600" indent="-264600">
              <a:lnSpc>
                <a:spcPct val="72000"/>
              </a:lnSpc>
              <a:buClr>
                <a:srgbClr val="000000"/>
              </a:buClr>
              <a:buFont typeface="Symbol"/>
              <a:buChar char="·"/>
              <a:tabLst>
                <a:tab algn="l" pos="0"/>
              </a:tabLst>
            </a:pPr>
            <a:r>
              <a:rPr b="0" lang="en-US" sz="1200" spc="-100" strike="noStrike" cap="all">
                <a:solidFill>
                  <a:srgbClr val="e4e12a"/>
                </a:solidFill>
                <a:latin typeface="Copperplate"/>
                <a:ea typeface="Copperplate"/>
              </a:rPr>
              <a:t>This Was sued  to group some different categories as one category, using some type of metric.</a:t>
            </a:r>
            <a:endParaRPr b="0" lang="en-US" sz="1200" spc="-1" strike="noStrike">
              <a:latin typeface="Arial"/>
            </a:endParaRPr>
          </a:p>
        </p:txBody>
      </p:sp>
      <p:sp>
        <p:nvSpPr>
          <p:cNvPr id="87" name="Title 3"/>
          <p:cNvSpPr/>
          <p:nvPr/>
        </p:nvSpPr>
        <p:spPr>
          <a:xfrm>
            <a:off x="11520" y="1818360"/>
            <a:ext cx="5283360" cy="1139400"/>
          </a:xfrm>
          <a:prstGeom prst="rect">
            <a:avLst/>
          </a:prstGeom>
          <a:noFill/>
          <a:ln w="12700">
            <a:noFill/>
          </a:ln>
        </p:spPr>
        <p:style>
          <a:lnRef idx="0"/>
          <a:fillRef idx="0"/>
          <a:effectRef idx="0"/>
          <a:fontRef idx="minor"/>
        </p:style>
        <p:txBody>
          <a:bodyPr lIns="45720" rIns="45720" anchor="t">
            <a:normAutofit/>
          </a:bodyPr>
          <a:p>
            <a:pPr>
              <a:lnSpc>
                <a:spcPct val="72000"/>
              </a:lnSpc>
              <a:buNone/>
              <a:tabLst>
                <a:tab algn="l" pos="0"/>
              </a:tabLst>
            </a:pPr>
            <a:r>
              <a:rPr b="0" lang="en-US" sz="1100" spc="-100" strike="noStrike" cap="all">
                <a:solidFill>
                  <a:srgbClr val="e4e010"/>
                </a:solidFill>
                <a:latin typeface="Copperplate"/>
                <a:ea typeface="Copperplate"/>
              </a:rPr>
              <a:t>                        </a:t>
            </a:r>
            <a:r>
              <a:rPr b="0" lang="en-US" sz="1100" spc="-100" strike="noStrike" cap="all">
                <a:solidFill>
                  <a:srgbClr val="e4e010"/>
                </a:solidFill>
                <a:latin typeface="Copperplate"/>
                <a:ea typeface="Copperplate"/>
              </a:rPr>
              <a:t>Feature Engineering Example</a:t>
            </a:r>
            <a:br>
              <a:rPr sz="1100"/>
            </a:br>
            <a:endParaRPr b="0" lang="en-US" sz="1100" spc="-1" strike="noStrike">
              <a:latin typeface="Arial"/>
            </a:endParaRPr>
          </a:p>
          <a:p>
            <a:pPr marL="395640" indent="-395640">
              <a:lnSpc>
                <a:spcPct val="72000"/>
              </a:lnSpc>
              <a:buClr>
                <a:srgbClr val="000000"/>
              </a:buClr>
              <a:buFont typeface="Symbol"/>
              <a:buChar char="·"/>
              <a:tabLst>
                <a:tab algn="l" pos="0"/>
              </a:tabLst>
            </a:pPr>
            <a:r>
              <a:rPr b="0" lang="en-US" sz="1100" spc="-100" strike="noStrike" cap="all">
                <a:solidFill>
                  <a:srgbClr val="e4e010"/>
                </a:solidFill>
                <a:latin typeface="Copperplate"/>
                <a:ea typeface="Copperplate"/>
              </a:rPr>
              <a:t>This class reduces features by measuring collinearity between the input variables and target.</a:t>
            </a:r>
            <a:endParaRPr b="0" lang="en-US" sz="1100" spc="-1" strike="noStrike">
              <a:latin typeface="Arial"/>
            </a:endParaRPr>
          </a:p>
          <a:p>
            <a:pPr>
              <a:lnSpc>
                <a:spcPct val="72000"/>
              </a:lnSpc>
              <a:buNone/>
              <a:tabLst>
                <a:tab algn="l" pos="0"/>
              </a:tabLst>
            </a:pPr>
            <a:endParaRPr b="0" lang="en-US" sz="1300" spc="-1" strike="noStrike">
              <a:latin typeface="Arial"/>
            </a:endParaRPr>
          </a:p>
          <a:p>
            <a:pPr marL="395640" indent="-395640">
              <a:lnSpc>
                <a:spcPct val="72000"/>
              </a:lnSpc>
              <a:buClr>
                <a:srgbClr val="000000"/>
              </a:buClr>
              <a:buFont typeface="Symbol"/>
              <a:buChar char="·"/>
              <a:tabLst>
                <a:tab algn="l" pos="0"/>
              </a:tabLst>
            </a:pPr>
            <a:r>
              <a:rPr b="0" lang="en-US" sz="1100" spc="-100" strike="noStrike" cap="all">
                <a:solidFill>
                  <a:srgbClr val="e4e010"/>
                </a:solidFill>
                <a:latin typeface="Copperplate"/>
                <a:ea typeface="Copperplate"/>
              </a:rPr>
              <a:t>It was used in the Pipeline for the Pytorch neural network as seen to there Right where it reduces the number of features from 1445 to 695</a:t>
            </a:r>
            <a:endParaRPr b="0" lang="en-US" sz="1100" spc="-1" strike="noStrike">
              <a:latin typeface="Arial"/>
            </a:endParaRPr>
          </a:p>
        </p:txBody>
      </p:sp>
      <p:sp>
        <p:nvSpPr>
          <p:cNvPr id="88" name="Title 3"/>
          <p:cNvSpPr/>
          <p:nvPr/>
        </p:nvSpPr>
        <p:spPr>
          <a:xfrm>
            <a:off x="-11520" y="3101400"/>
            <a:ext cx="5306400" cy="1350720"/>
          </a:xfrm>
          <a:prstGeom prst="rect">
            <a:avLst/>
          </a:prstGeom>
          <a:noFill/>
          <a:ln w="12700">
            <a:noFill/>
          </a:ln>
        </p:spPr>
        <p:style>
          <a:lnRef idx="0"/>
          <a:fillRef idx="0"/>
          <a:effectRef idx="0"/>
          <a:fontRef idx="minor"/>
        </p:style>
        <p:txBody>
          <a:bodyPr lIns="45720" rIns="45720" anchor="t">
            <a:normAutofit/>
          </a:bodyPr>
          <a:p>
            <a:pPr>
              <a:lnSpc>
                <a:spcPct val="72000"/>
              </a:lnSpc>
              <a:buNone/>
              <a:tabLst>
                <a:tab algn="l" pos="0"/>
              </a:tabLst>
            </a:pPr>
            <a:r>
              <a:rPr b="0" lang="en-US" sz="1100" spc="-100" strike="noStrike" cap="all">
                <a:solidFill>
                  <a:srgbClr val="f0f233"/>
                </a:solidFill>
                <a:latin typeface="Copperplate"/>
                <a:ea typeface="Copperplate"/>
              </a:rPr>
              <a:t>                                            </a:t>
            </a:r>
            <a:r>
              <a:rPr b="0" lang="en-US" sz="1100" spc="-100" strike="noStrike" cap="all">
                <a:solidFill>
                  <a:srgbClr val="f0f233"/>
                </a:solidFill>
                <a:latin typeface="Copperplate"/>
                <a:ea typeface="Copperplate"/>
              </a:rPr>
              <a:t>TOP Features</a:t>
            </a:r>
            <a:br>
              <a:rPr sz="1100"/>
            </a:br>
            <a:endParaRPr b="0" lang="en-US" sz="1100" spc="-1" strike="noStrike">
              <a:latin typeface="Arial"/>
            </a:endParaRPr>
          </a:p>
          <a:p>
            <a:pPr marL="481320" indent="-481320">
              <a:lnSpc>
                <a:spcPct val="72000"/>
              </a:lnSpc>
              <a:buClr>
                <a:srgbClr val="000000"/>
              </a:buClr>
              <a:buFont typeface="Symbol"/>
              <a:buChar char="·"/>
              <a:tabLst>
                <a:tab algn="l" pos="0"/>
              </a:tabLst>
            </a:pPr>
            <a:r>
              <a:rPr b="0" lang="en-US" sz="1100" spc="-100" strike="noStrike" cap="all">
                <a:solidFill>
                  <a:srgbClr val="f0f233"/>
                </a:solidFill>
                <a:latin typeface="Copperplate"/>
                <a:ea typeface="Copperplate"/>
              </a:rPr>
              <a:t>Top Features were calculated by looking at the correlation against target and were found to be:</a:t>
            </a:r>
            <a:br>
              <a:rPr sz="1100"/>
            </a:br>
            <a:r>
              <a:rPr b="0" lang="en-US" sz="1100" spc="-100" strike="noStrike" cap="all">
                <a:solidFill>
                  <a:srgbClr val="f0f233"/>
                </a:solidFill>
                <a:latin typeface="Copperplate"/>
                <a:ea typeface="Copperplate"/>
              </a:rPr>
              <a:t>EXT_SOURCE_3 ,  EXT_SOURCE_2 , EXT_SOURCE_1, CNT_DRAWINGS_ATM_CURRENT_mean ,CNT_DRAWINGS_ CURRENT_max</a:t>
            </a:r>
            <a:br>
              <a:rPr sz="1100"/>
            </a:br>
            <a:r>
              <a:rPr b="0" lang="en-US" sz="1100" spc="-77" strike="noStrike" cap="all">
                <a:solidFill>
                  <a:srgbClr val="f0f233"/>
                </a:solidFill>
                <a:latin typeface="Copperplate"/>
              </a:rPr>
              <a:t> </a:t>
            </a:r>
            <a:endParaRPr b="0" lang="en-US" sz="1100" spc="-1" strike="noStrike">
              <a:latin typeface="Arial"/>
            </a:endParaRPr>
          </a:p>
          <a:p>
            <a:pPr marL="481320" indent="-481320">
              <a:lnSpc>
                <a:spcPct val="72000"/>
              </a:lnSpc>
              <a:buClr>
                <a:srgbClr val="000000"/>
              </a:buClr>
              <a:buFont typeface="Symbol"/>
              <a:buChar char="·"/>
              <a:tabLst>
                <a:tab algn="l" pos="0"/>
              </a:tabLst>
            </a:pPr>
            <a:r>
              <a:rPr b="0" lang="en-US" sz="1100" spc="-100" strike="noStrike" cap="all">
                <a:solidFill>
                  <a:srgbClr val="f0f233"/>
                </a:solidFill>
                <a:latin typeface="Copperplate"/>
                <a:ea typeface="Copperplate"/>
              </a:rPr>
              <a:t>You can see that transformations did improve our correlations look at the Credit Card Balance Balance correlations</a:t>
            </a:r>
            <a:endParaRPr b="0" lang="en-US" sz="1100" spc="-1" strike="noStrike">
              <a:latin typeface="Arial"/>
            </a:endParaRPr>
          </a:p>
          <a:p>
            <a:pPr>
              <a:lnSpc>
                <a:spcPct val="72000"/>
              </a:lnSpc>
              <a:buNone/>
              <a:tabLst>
                <a:tab algn="l" pos="0"/>
              </a:tabLst>
            </a:pPr>
            <a:endParaRPr b="0" lang="en-US" sz="1100" spc="-1" strike="noStrike">
              <a:latin typeface="Arial"/>
            </a:endParaRPr>
          </a:p>
        </p:txBody>
      </p:sp>
      <p:pic>
        <p:nvPicPr>
          <p:cNvPr id="89" name="Image" descr="Image"/>
          <p:cNvPicPr/>
          <p:nvPr/>
        </p:nvPicPr>
        <p:blipFill>
          <a:blip r:embed="rId2"/>
          <a:stretch/>
        </p:blipFill>
        <p:spPr>
          <a:xfrm>
            <a:off x="6272640" y="325800"/>
            <a:ext cx="5510880" cy="1521720"/>
          </a:xfrm>
          <a:prstGeom prst="rect">
            <a:avLst/>
          </a:prstGeom>
          <a:ln w="12700">
            <a:noFill/>
          </a:ln>
        </p:spPr>
      </p:pic>
      <p:pic>
        <p:nvPicPr>
          <p:cNvPr id="90" name="Image" descr="Image"/>
          <p:cNvPicPr/>
          <p:nvPr/>
        </p:nvPicPr>
        <p:blipFill>
          <a:blip r:embed="rId3"/>
          <a:stretch/>
        </p:blipFill>
        <p:spPr>
          <a:xfrm>
            <a:off x="6559920" y="1978920"/>
            <a:ext cx="2863080" cy="944280"/>
          </a:xfrm>
          <a:prstGeom prst="rect">
            <a:avLst/>
          </a:prstGeom>
          <a:ln w="12700">
            <a:noFill/>
          </a:ln>
        </p:spPr>
      </p:pic>
      <p:pic>
        <p:nvPicPr>
          <p:cNvPr id="91" name="Image" descr="Image"/>
          <p:cNvPicPr/>
          <p:nvPr/>
        </p:nvPicPr>
        <p:blipFill>
          <a:blip r:embed="rId4"/>
          <a:stretch/>
        </p:blipFill>
        <p:spPr>
          <a:xfrm>
            <a:off x="9500040" y="2208240"/>
            <a:ext cx="2447640" cy="239400"/>
          </a:xfrm>
          <a:prstGeom prst="rect">
            <a:avLst/>
          </a:prstGeom>
          <a:ln w="12700">
            <a:noFill/>
          </a:ln>
        </p:spPr>
      </p:pic>
      <p:pic>
        <p:nvPicPr>
          <p:cNvPr id="92" name="Image" descr="Image"/>
          <p:cNvPicPr/>
          <p:nvPr/>
        </p:nvPicPr>
        <p:blipFill>
          <a:blip r:embed="rId5"/>
          <a:stretch/>
        </p:blipFill>
        <p:spPr>
          <a:xfrm>
            <a:off x="6511680" y="3077280"/>
            <a:ext cx="2239920" cy="1398600"/>
          </a:xfrm>
          <a:prstGeom prst="rect">
            <a:avLst/>
          </a:prstGeom>
          <a:ln w="12700">
            <a:noFill/>
          </a:ln>
        </p:spPr>
      </p:pic>
      <p:pic>
        <p:nvPicPr>
          <p:cNvPr id="93" name="Image" descr="Image"/>
          <p:cNvPicPr/>
          <p:nvPr/>
        </p:nvPicPr>
        <p:blipFill>
          <a:blip r:embed="rId6"/>
          <a:stretch/>
        </p:blipFill>
        <p:spPr>
          <a:xfrm>
            <a:off x="8961840" y="3929760"/>
            <a:ext cx="2527560" cy="558720"/>
          </a:xfrm>
          <a:prstGeom prst="rect">
            <a:avLst/>
          </a:prstGeom>
          <a:ln w="12700">
            <a:noFill/>
          </a:ln>
        </p:spPr>
      </p:pic>
      <p:pic>
        <p:nvPicPr>
          <p:cNvPr id="94" name="Image" descr="Image"/>
          <p:cNvPicPr/>
          <p:nvPr/>
        </p:nvPicPr>
        <p:blipFill>
          <a:blip r:embed="rId7"/>
          <a:stretch/>
        </p:blipFill>
        <p:spPr>
          <a:xfrm>
            <a:off x="8961840" y="3054600"/>
            <a:ext cx="2259720" cy="900360"/>
          </a:xfrm>
          <a:prstGeom prst="rect">
            <a:avLst/>
          </a:prstGeom>
          <a:ln w="12700">
            <a:noFill/>
          </a:ln>
        </p:spPr>
      </p:pic>
      <p:sp>
        <p:nvSpPr>
          <p:cNvPr id="95" name="Arrow"/>
          <p:cNvSpPr/>
          <p:nvPr/>
        </p:nvSpPr>
        <p:spPr>
          <a:xfrm>
            <a:off x="5399280" y="2236320"/>
            <a:ext cx="890280" cy="183960"/>
          </a:xfrm>
          <a:prstGeom prst="rightArrow">
            <a:avLst>
              <a:gd name="adj1" fmla="val 32000"/>
              <a:gd name="adj2" fmla="val 157961"/>
            </a:avLst>
          </a:prstGeom>
          <a:solidFill>
            <a:srgbClr val="000000"/>
          </a:solidFill>
          <a:ln w="25400">
            <a:solidFill>
              <a:srgbClr val="4472c4"/>
            </a:solidFill>
            <a:round/>
          </a:ln>
        </p:spPr>
        <p:style>
          <a:lnRef idx="0"/>
          <a:fillRef idx="0"/>
          <a:effectRef idx="0"/>
          <a:fontRef idx="minor"/>
        </p:style>
      </p:sp>
      <p:pic>
        <p:nvPicPr>
          <p:cNvPr id="96" name="Picture 3" descr="Picture 3"/>
          <p:cNvPicPr/>
          <p:nvPr/>
        </p:nvPicPr>
        <p:blipFill>
          <a:blip r:embed="rId8"/>
          <a:stretch/>
        </p:blipFill>
        <p:spPr>
          <a:xfrm>
            <a:off x="6539760" y="4710240"/>
            <a:ext cx="3428640" cy="788760"/>
          </a:xfrm>
          <a:prstGeom prst="rect">
            <a:avLst/>
          </a:prstGeom>
          <a:ln w="12700">
            <a:noFill/>
          </a:ln>
        </p:spPr>
      </p:pic>
      <p:sp>
        <p:nvSpPr>
          <p:cNvPr id="97" name="TextBox 6"/>
          <p:cNvSpPr/>
          <p:nvPr/>
        </p:nvSpPr>
        <p:spPr>
          <a:xfrm>
            <a:off x="150480" y="4280040"/>
            <a:ext cx="4381920" cy="1077120"/>
          </a:xfrm>
          <a:prstGeom prst="rect">
            <a:avLst/>
          </a:prstGeom>
          <a:noFill/>
          <a:ln w="12700">
            <a:noFill/>
          </a:ln>
        </p:spPr>
        <p:style>
          <a:lnRef idx="0"/>
          <a:fillRef idx="0"/>
          <a:effectRef idx="0"/>
          <a:fontRef idx="minor"/>
        </p:style>
        <p:txBody>
          <a:bodyPr lIns="0" rIns="0" tIns="0" bIns="0" anchor="t">
            <a:spAutoFit/>
          </a:bodyPr>
          <a:p>
            <a:pPr algn="ctr">
              <a:lnSpc>
                <a:spcPct val="100000"/>
              </a:lnSpc>
              <a:buNone/>
              <a:tabLst>
                <a:tab algn="l" pos="0"/>
              </a:tabLst>
            </a:pPr>
            <a:r>
              <a:rPr b="0" lang="en-US" sz="1200" spc="-77" strike="noStrike" cap="all">
                <a:solidFill>
                  <a:srgbClr val="f0f233"/>
                </a:solidFill>
                <a:latin typeface="Copperplate"/>
                <a:ea typeface="Copperplate"/>
              </a:rPr>
              <a:t> </a:t>
            </a:r>
            <a:r>
              <a:rPr b="0" lang="en-US" sz="1200" spc="-77" strike="noStrike" cap="all">
                <a:solidFill>
                  <a:srgbClr val="f0f233"/>
                </a:solidFill>
                <a:latin typeface="Copperplate"/>
                <a:ea typeface="Copperplate"/>
              </a:rPr>
              <a:t>HYPERPARAMETER</a:t>
            </a:r>
            <a:r>
              <a:rPr b="0" lang="en-US" sz="1800" spc="-1" strike="noStrike">
                <a:solidFill>
                  <a:srgbClr val="000000"/>
                </a:solidFill>
                <a:latin typeface="Arial"/>
                <a:ea typeface="Arial"/>
              </a:rPr>
              <a:t> </a:t>
            </a:r>
            <a:r>
              <a:rPr b="0" lang="en-US" sz="1200" spc="-77" strike="noStrike" cap="all">
                <a:solidFill>
                  <a:srgbClr val="f0f233"/>
                </a:solidFill>
                <a:latin typeface="Copperplate"/>
                <a:ea typeface="Copperplate"/>
              </a:rPr>
              <a:t>TUNING</a:t>
            </a:r>
            <a:endParaRPr b="0" lang="en-US" sz="1200" spc="-1" strike="noStrike">
              <a:latin typeface="Arial"/>
            </a:endParaRPr>
          </a:p>
          <a:p>
            <a:pPr>
              <a:lnSpc>
                <a:spcPct val="100000"/>
              </a:lnSpc>
              <a:buNone/>
              <a:tabLst>
                <a:tab algn="l" pos="0"/>
              </a:tabLst>
            </a:pPr>
            <a:endParaRPr b="0" lang="en-US" sz="1200" spc="-1" strike="noStrike">
              <a:latin typeface="Arial"/>
            </a:endParaRPr>
          </a:p>
          <a:p>
            <a:pPr marL="481320" indent="-481320">
              <a:lnSpc>
                <a:spcPct val="70000"/>
              </a:lnSpc>
              <a:buClr>
                <a:srgbClr val="000000"/>
              </a:buClr>
              <a:buFont typeface="Symbol"/>
              <a:buChar char="·"/>
              <a:tabLst>
                <a:tab algn="l" pos="0"/>
              </a:tabLst>
            </a:pPr>
            <a:r>
              <a:rPr b="0" lang="en-US" sz="1200" spc="-77" strike="noStrike" cap="all">
                <a:solidFill>
                  <a:srgbClr val="f0f233"/>
                </a:solidFill>
                <a:latin typeface="Copperplate"/>
                <a:ea typeface="Copperplate"/>
              </a:rPr>
              <a:t>BEST PARAMETERS : LOGISTIC {C:’0.01’,PENALTY : ‘L1’, SOLVER: ‘LIBLINEAR}</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98" name="Arrow"/>
          <p:cNvSpPr/>
          <p:nvPr/>
        </p:nvSpPr>
        <p:spPr>
          <a:xfrm>
            <a:off x="5454360" y="5012640"/>
            <a:ext cx="890280" cy="183960"/>
          </a:xfrm>
          <a:prstGeom prst="rightArrow">
            <a:avLst>
              <a:gd name="adj1" fmla="val 32000"/>
              <a:gd name="adj2" fmla="val 157961"/>
            </a:avLst>
          </a:prstGeom>
          <a:solidFill>
            <a:srgbClr val="000000"/>
          </a:solidFill>
          <a:ln w="25400">
            <a:solidFill>
              <a:srgbClr val="4472c4"/>
            </a:solidFill>
            <a:round/>
          </a:ln>
        </p:spPr>
        <p:style>
          <a:lnRef idx="0"/>
          <a:fillRef idx="0"/>
          <a:effectRef idx="0"/>
          <a:fontRef idx="minor"/>
        </p:style>
      </p:sp>
      <p:sp>
        <p:nvSpPr>
          <p:cNvPr id="99" name="Arrow"/>
          <p:cNvSpPr/>
          <p:nvPr/>
        </p:nvSpPr>
        <p:spPr>
          <a:xfrm>
            <a:off x="5399280" y="3520080"/>
            <a:ext cx="890280" cy="183960"/>
          </a:xfrm>
          <a:prstGeom prst="rightArrow">
            <a:avLst>
              <a:gd name="adj1" fmla="val 32000"/>
              <a:gd name="adj2" fmla="val 157961"/>
            </a:avLst>
          </a:prstGeom>
          <a:solidFill>
            <a:srgbClr val="000000"/>
          </a:solidFill>
          <a:ln w="25400">
            <a:solidFill>
              <a:srgbClr val="4472c4"/>
            </a:solidFill>
            <a:round/>
          </a:ln>
        </p:spPr>
        <p:style>
          <a:lnRef idx="0"/>
          <a:fillRef idx="0"/>
          <a:effectRef idx="0"/>
          <a:fontRef idx="minor"/>
        </p:style>
      </p:sp>
      <p:sp>
        <p:nvSpPr>
          <p:cNvPr id="100" name="Arrow"/>
          <p:cNvSpPr/>
          <p:nvPr/>
        </p:nvSpPr>
        <p:spPr>
          <a:xfrm>
            <a:off x="5288040" y="1194840"/>
            <a:ext cx="890280" cy="183960"/>
          </a:xfrm>
          <a:prstGeom prst="rightArrow">
            <a:avLst>
              <a:gd name="adj1" fmla="val 32000"/>
              <a:gd name="adj2" fmla="val 157961"/>
            </a:avLst>
          </a:prstGeom>
          <a:solidFill>
            <a:srgbClr val="000000"/>
          </a:solidFill>
          <a:ln w="25400">
            <a:solidFill>
              <a:srgbClr val="4472c4"/>
            </a:solidFill>
            <a:round/>
          </a:ln>
        </p:spPr>
        <p:style>
          <a:lnRef idx="0"/>
          <a:fillRef idx="0"/>
          <a:effectRef idx="0"/>
          <a:fontRef idx="minor"/>
        </p:style>
      </p:sp>
      <p:sp>
        <p:nvSpPr>
          <p:cNvPr id="101" name="TextBox 6"/>
          <p:cNvSpPr/>
          <p:nvPr/>
        </p:nvSpPr>
        <p:spPr>
          <a:xfrm>
            <a:off x="150480" y="5476320"/>
            <a:ext cx="4381920" cy="1621800"/>
          </a:xfrm>
          <a:prstGeom prst="rect">
            <a:avLst/>
          </a:prstGeom>
          <a:noFill/>
          <a:ln w="12700">
            <a:noFill/>
          </a:ln>
        </p:spPr>
        <p:style>
          <a:lnRef idx="0"/>
          <a:fillRef idx="0"/>
          <a:effectRef idx="0"/>
          <a:fontRef idx="minor"/>
        </p:style>
        <p:txBody>
          <a:bodyPr lIns="0" rIns="0" tIns="0" bIns="0" anchor="t">
            <a:spAutoFit/>
          </a:bodyPr>
          <a:p>
            <a:pPr algn="ctr">
              <a:lnSpc>
                <a:spcPct val="100000"/>
              </a:lnSpc>
              <a:buNone/>
              <a:tabLst>
                <a:tab algn="l" pos="0"/>
              </a:tabLst>
            </a:pPr>
            <a:r>
              <a:rPr b="0" lang="en-US" sz="1200" spc="-77" strike="noStrike" cap="all">
                <a:solidFill>
                  <a:srgbClr val="f0f233"/>
                </a:solidFill>
                <a:latin typeface="Copperplate"/>
                <a:ea typeface="Copperplate"/>
              </a:rPr>
              <a:t>Optimizations of MLP</a:t>
            </a:r>
            <a:endParaRPr b="0" lang="en-US" sz="1200" spc="-1" strike="noStrike">
              <a:latin typeface="Arial"/>
            </a:endParaRPr>
          </a:p>
          <a:p>
            <a:pPr>
              <a:lnSpc>
                <a:spcPct val="100000"/>
              </a:lnSpc>
              <a:buNone/>
              <a:tabLst>
                <a:tab algn="l" pos="0"/>
              </a:tabLst>
            </a:pPr>
            <a:endParaRPr b="0" lang="en-US" sz="1200" spc="-1" strike="noStrike">
              <a:latin typeface="Arial"/>
            </a:endParaRPr>
          </a:p>
          <a:p>
            <a:pPr marL="481320" indent="-481320">
              <a:lnSpc>
                <a:spcPct val="70000"/>
              </a:lnSpc>
              <a:buClr>
                <a:srgbClr val="000000"/>
              </a:buClr>
              <a:buFont typeface="Symbol"/>
              <a:buChar char="·"/>
              <a:tabLst>
                <a:tab algn="l" pos="0"/>
              </a:tabLst>
            </a:pPr>
            <a:r>
              <a:rPr b="0" lang="en-US" sz="1200" spc="-77" strike="noStrike" cap="all">
                <a:solidFill>
                  <a:srgbClr val="f0f233"/>
                </a:solidFill>
                <a:latin typeface="Copperplate"/>
                <a:ea typeface="Copperplate"/>
              </a:rPr>
              <a:t>Through multiple configurations, the Multilayer perception was trained with different number of units, layers, and optimizers  </a:t>
            </a:r>
            <a:br>
              <a:rPr sz="1200"/>
            </a:br>
            <a:r>
              <a:rPr b="0" lang="en-US" sz="1200" spc="-77" strike="noStrike" cap="all">
                <a:solidFill>
                  <a:srgbClr val="f0f233"/>
                </a:solidFill>
                <a:latin typeface="Copperplate"/>
              </a:rPr>
              <a:t> </a:t>
            </a:r>
            <a:endParaRPr b="0" lang="en-US" sz="1200" spc="-1" strike="noStrike">
              <a:latin typeface="Arial"/>
            </a:endParaRPr>
          </a:p>
          <a:p>
            <a:pPr marL="481320" indent="-481320">
              <a:lnSpc>
                <a:spcPct val="70000"/>
              </a:lnSpc>
              <a:buClr>
                <a:srgbClr val="000000"/>
              </a:buClr>
              <a:buFont typeface="Symbol"/>
              <a:buChar char="·"/>
              <a:tabLst>
                <a:tab algn="l" pos="0"/>
              </a:tabLst>
            </a:pPr>
            <a:r>
              <a:rPr b="0" lang="en-US" sz="1200" spc="-77" strike="noStrike" cap="all">
                <a:solidFill>
                  <a:srgbClr val="f0f233"/>
                </a:solidFill>
                <a:latin typeface="Copperplate"/>
                <a:ea typeface="Copperplate"/>
              </a:rPr>
              <a:t>Adamax was the top optimizer and 5 was the optimal number of layers with the first hidden layer at 200 or so units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endParaRPr b="0" lang="en-US" sz="1200" spc="-1" strike="noStrike">
              <a:latin typeface="Arial"/>
            </a:endParaRPr>
          </a:p>
        </p:txBody>
      </p:sp>
      <p:pic>
        <p:nvPicPr>
          <p:cNvPr id="102" name="Image" descr="Image"/>
          <p:cNvPicPr/>
          <p:nvPr/>
        </p:nvPicPr>
        <p:blipFill>
          <a:blip r:embed="rId9"/>
          <a:stretch/>
        </p:blipFill>
        <p:spPr>
          <a:xfrm>
            <a:off x="6108840" y="5832360"/>
            <a:ext cx="5335920" cy="333360"/>
          </a:xfrm>
          <a:prstGeom prst="rect">
            <a:avLst/>
          </a:prstGeom>
          <a:ln w="12700">
            <a:noFill/>
          </a:ln>
        </p:spPr>
      </p:pic>
      <p:pic>
        <p:nvPicPr>
          <p:cNvPr id="103" name="Image" descr="Image"/>
          <p:cNvPicPr/>
          <p:nvPr/>
        </p:nvPicPr>
        <p:blipFill>
          <a:blip r:embed="rId10"/>
          <a:stretch/>
        </p:blipFill>
        <p:spPr>
          <a:xfrm>
            <a:off x="6089040" y="6243840"/>
            <a:ext cx="5375520" cy="385200"/>
          </a:xfrm>
          <a:prstGeom prst="rect">
            <a:avLst/>
          </a:prstGeom>
          <a:ln w="12700">
            <a:noFill/>
          </a:ln>
        </p:spPr>
      </p:pic>
      <p:sp>
        <p:nvSpPr>
          <p:cNvPr id="104" name="Arrow"/>
          <p:cNvSpPr/>
          <p:nvPr/>
        </p:nvSpPr>
        <p:spPr>
          <a:xfrm>
            <a:off x="4759920" y="6102000"/>
            <a:ext cx="1272960" cy="183960"/>
          </a:xfrm>
          <a:prstGeom prst="rightArrow">
            <a:avLst>
              <a:gd name="adj1" fmla="val 32000"/>
              <a:gd name="adj2" fmla="val 157961"/>
            </a:avLst>
          </a:prstGeom>
          <a:solidFill>
            <a:srgbClr val="000000"/>
          </a:solidFill>
          <a:ln w="25400">
            <a:solidFill>
              <a:srgbClr val="4472c4"/>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Image" descr="Image"/>
          <p:cNvPicPr/>
          <p:nvPr/>
        </p:nvPicPr>
        <p:blipFill>
          <a:blip r:embed="rId1"/>
          <a:stretch/>
        </p:blipFill>
        <p:spPr>
          <a:xfrm>
            <a:off x="-1470600" y="0"/>
            <a:ext cx="15132600" cy="7310880"/>
          </a:xfrm>
          <a:prstGeom prst="rect">
            <a:avLst/>
          </a:prstGeom>
          <a:ln w="12700">
            <a:noFill/>
          </a:ln>
        </p:spPr>
      </p:pic>
      <p:sp>
        <p:nvSpPr>
          <p:cNvPr id="106" name="PlaceHolder 1"/>
          <p:cNvSpPr>
            <a:spLocks noGrp="1"/>
          </p:cNvSpPr>
          <p:nvPr>
            <p:ph type="title"/>
          </p:nvPr>
        </p:nvSpPr>
        <p:spPr>
          <a:xfrm>
            <a:off x="703080" y="-13320"/>
            <a:ext cx="12338640" cy="735120"/>
          </a:xfrm>
          <a:prstGeom prst="rect">
            <a:avLst/>
          </a:prstGeom>
          <a:noFill/>
          <a:ln w="12600">
            <a:noFill/>
          </a:ln>
        </p:spPr>
        <p:txBody>
          <a:bodyPr lIns="0" rIns="0" tIns="0" bIns="0" anchor="t">
            <a:noAutofit/>
          </a:bodyPr>
          <a:p>
            <a:pPr>
              <a:lnSpc>
                <a:spcPct val="90000"/>
              </a:lnSpc>
              <a:buNone/>
              <a:tabLst>
                <a:tab algn="l" pos="0"/>
              </a:tabLst>
            </a:pPr>
            <a:r>
              <a:rPr b="0" lang="en-US" sz="2600" spc="-100" strike="noStrike" cap="all">
                <a:solidFill>
                  <a:srgbClr val="55f5e0"/>
                </a:solidFill>
                <a:latin typeface="Arial Black"/>
                <a:ea typeface="Arial Black"/>
              </a:rPr>
              <a:t>An Example Neural Network MODELING PIPELINE</a:t>
            </a:r>
            <a:endParaRPr b="0" lang="en-US" sz="2600" spc="-1" strike="noStrike">
              <a:solidFill>
                <a:srgbClr val="000000"/>
              </a:solidFill>
              <a:latin typeface="Helvetica Neue"/>
            </a:endParaRPr>
          </a:p>
        </p:txBody>
      </p:sp>
      <p:sp>
        <p:nvSpPr>
          <p:cNvPr id="107" name="Title 3"/>
          <p:cNvSpPr/>
          <p:nvPr/>
        </p:nvSpPr>
        <p:spPr>
          <a:xfrm>
            <a:off x="218160" y="582120"/>
            <a:ext cx="3634200" cy="2057040"/>
          </a:xfrm>
          <a:prstGeom prst="rect">
            <a:avLst/>
          </a:prstGeom>
          <a:noFill/>
          <a:ln w="12700">
            <a:noFill/>
          </a:ln>
        </p:spPr>
        <p:style>
          <a:lnRef idx="0"/>
          <a:fillRef idx="0"/>
          <a:effectRef idx="0"/>
          <a:fontRef idx="minor"/>
        </p:style>
        <p:txBody>
          <a:bodyPr lIns="45720" rIns="45720" anchor="t">
            <a:normAutofit/>
          </a:bodyPr>
          <a:p>
            <a:pPr>
              <a:lnSpc>
                <a:spcPct val="90000"/>
              </a:lnSpc>
              <a:buNone/>
              <a:tabLst>
                <a:tab algn="l" pos="0"/>
              </a:tabLst>
            </a:pPr>
            <a:r>
              <a:rPr b="0" lang="en-US" sz="1000" spc="-100" strike="noStrike" cap="all">
                <a:solidFill>
                  <a:srgbClr val="e4ea32"/>
                </a:solidFill>
                <a:latin typeface="Copperplate"/>
                <a:ea typeface="Copperplate"/>
              </a:rPr>
              <a:t>                          </a:t>
            </a:r>
            <a:r>
              <a:rPr b="1" lang="en-US" sz="1000" spc="-100" strike="noStrike" u="sng" cap="all">
                <a:solidFill>
                  <a:srgbClr val="e4ea32"/>
                </a:solidFill>
                <a:uFillTx/>
                <a:latin typeface="Copperplate"/>
                <a:ea typeface="Copperplate"/>
              </a:rPr>
              <a:t>Data Pre-Processing</a:t>
            </a:r>
            <a:br>
              <a:rPr sz="1000"/>
            </a:br>
            <a:r>
              <a:rPr b="0" lang="en-US" sz="1000" spc="-100" strike="noStrike" cap="all">
                <a:solidFill>
                  <a:srgbClr val="e4ea32"/>
                </a:solidFill>
                <a:latin typeface="Copperplate"/>
                <a:ea typeface="Copperplate"/>
              </a:rPr>
              <a:t> </a:t>
            </a:r>
            <a:endParaRPr b="0" lang="en-US" sz="1000" spc="-1" strike="noStrike">
              <a:latin typeface="Arial"/>
            </a:endParaRPr>
          </a:p>
          <a:p>
            <a:pPr marL="228960" indent="-228960">
              <a:lnSpc>
                <a:spcPct val="90000"/>
              </a:lnSpc>
              <a:buClr>
                <a:srgbClr val="000000"/>
              </a:buClr>
              <a:buFont typeface="Symbol"/>
              <a:buChar char="·"/>
              <a:tabLst>
                <a:tab algn="l" pos="0"/>
              </a:tabLst>
            </a:pPr>
            <a:r>
              <a:rPr b="0" lang="en-US" sz="1000" spc="-100" strike="noStrike" cap="all">
                <a:solidFill>
                  <a:srgbClr val="e4ea32"/>
                </a:solidFill>
                <a:latin typeface="Copperplate"/>
                <a:ea typeface="Copperplate"/>
              </a:rPr>
              <a:t>Aggregated data was first pre-processed by  feature selection through eliminating multicollinear variables with low correlations to the target as compared to their collinear counterparts.</a:t>
            </a:r>
            <a:br>
              <a:rPr sz="1000"/>
            </a:br>
            <a:r>
              <a:rPr b="0" lang="en-US" sz="1000" spc="-69" strike="noStrike" cap="all">
                <a:solidFill>
                  <a:srgbClr val="e4ea32"/>
                </a:solidFill>
                <a:latin typeface="Copperplate"/>
              </a:rPr>
              <a:t> </a:t>
            </a:r>
            <a:endParaRPr b="0" lang="en-US" sz="1000" spc="-1" strike="noStrike">
              <a:latin typeface="Arial"/>
            </a:endParaRPr>
          </a:p>
          <a:p>
            <a:pPr marL="228960" indent="-228960">
              <a:lnSpc>
                <a:spcPct val="90000"/>
              </a:lnSpc>
              <a:buClr>
                <a:srgbClr val="000000"/>
              </a:buClr>
              <a:buFont typeface="Symbol"/>
              <a:buChar char="·"/>
              <a:tabLst>
                <a:tab algn="l" pos="0"/>
              </a:tabLst>
            </a:pPr>
            <a:r>
              <a:rPr b="0" lang="en-US" sz="1000" spc="-100" strike="noStrike" cap="all">
                <a:solidFill>
                  <a:srgbClr val="e4ea32"/>
                </a:solidFill>
                <a:latin typeface="Copperplate"/>
                <a:ea typeface="Copperplate"/>
              </a:rPr>
              <a:t>then A CATEGORICAL and NUMERICAL variable pipeline was used for data transformation prior to Feeding into the neural network. </a:t>
            </a:r>
            <a:endParaRPr b="0" lang="en-US" sz="1000" spc="-1" strike="noStrike">
              <a:latin typeface="Arial"/>
            </a:endParaRPr>
          </a:p>
          <a:p>
            <a:pPr marL="228960" indent="-228960">
              <a:lnSpc>
                <a:spcPct val="90000"/>
              </a:lnSpc>
              <a:buClr>
                <a:srgbClr val="000000"/>
              </a:buClr>
              <a:buFont typeface="Symbol"/>
              <a:buChar char="·"/>
              <a:tabLst>
                <a:tab algn="l" pos="0"/>
              </a:tabLst>
            </a:pPr>
            <a:r>
              <a:rPr b="0" lang="en-US" sz="1000" spc="-100" strike="noStrike" cap="all">
                <a:solidFill>
                  <a:srgbClr val="e4ea32"/>
                </a:solidFill>
                <a:latin typeface="Copperplate"/>
                <a:ea typeface="Copperplate"/>
              </a:rPr>
              <a:t>Simpleimputer, STandardScalar, and OheHotEncoder were a part of those pipelines</a:t>
            </a:r>
            <a:endParaRPr b="0" lang="en-US" sz="1000" spc="-1" strike="noStrike">
              <a:latin typeface="Arial"/>
            </a:endParaRPr>
          </a:p>
        </p:txBody>
      </p:sp>
      <p:pic>
        <p:nvPicPr>
          <p:cNvPr id="108" name="Image" descr="Image"/>
          <p:cNvPicPr/>
          <p:nvPr/>
        </p:nvPicPr>
        <p:blipFill>
          <a:blip r:embed="rId2"/>
          <a:stretch/>
        </p:blipFill>
        <p:spPr>
          <a:xfrm>
            <a:off x="0" y="2286000"/>
            <a:ext cx="3886200" cy="4088160"/>
          </a:xfrm>
          <a:prstGeom prst="rect">
            <a:avLst/>
          </a:prstGeom>
          <a:ln w="12700">
            <a:noFill/>
          </a:ln>
        </p:spPr>
      </p:pic>
      <p:sp>
        <p:nvSpPr>
          <p:cNvPr id="109" name="Title 3"/>
          <p:cNvSpPr/>
          <p:nvPr/>
        </p:nvSpPr>
        <p:spPr>
          <a:xfrm>
            <a:off x="8319960" y="462600"/>
            <a:ext cx="3634200" cy="2471760"/>
          </a:xfrm>
          <a:prstGeom prst="rect">
            <a:avLst/>
          </a:prstGeom>
          <a:noFill/>
          <a:ln w="12700">
            <a:noFill/>
          </a:ln>
        </p:spPr>
        <p:style>
          <a:lnRef idx="0"/>
          <a:fillRef idx="0"/>
          <a:effectRef idx="0"/>
          <a:fontRef idx="minor"/>
        </p:style>
        <p:txBody>
          <a:bodyPr lIns="45720" rIns="45720" anchor="t">
            <a:normAutofit fontScale="95000"/>
          </a:bodyPr>
          <a:p>
            <a:pPr>
              <a:lnSpc>
                <a:spcPct val="90000"/>
              </a:lnSpc>
              <a:buNone/>
              <a:tabLst>
                <a:tab algn="l" pos="0"/>
              </a:tabLst>
            </a:pPr>
            <a:r>
              <a:rPr b="1" lang="en-US" sz="1000" spc="-100" strike="noStrike" cap="all">
                <a:solidFill>
                  <a:srgbClr val="eee332"/>
                </a:solidFill>
                <a:latin typeface="Copperplate"/>
                <a:ea typeface="Copperplate"/>
              </a:rPr>
              <a:t>                 </a:t>
            </a:r>
            <a:r>
              <a:rPr b="1" lang="en-US" sz="1000" spc="-100" strike="noStrike" u="sng" cap="all">
                <a:solidFill>
                  <a:srgbClr val="eee332"/>
                </a:solidFill>
                <a:uFillTx/>
                <a:latin typeface="Copperplate"/>
                <a:ea typeface="Copperplate"/>
              </a:rPr>
              <a:t>NEURAL NETWORK</a:t>
            </a:r>
            <a:br>
              <a:rPr sz="1000"/>
            </a:br>
            <a:endParaRPr b="0" lang="en-US" sz="1000" spc="-1" strike="noStrike">
              <a:latin typeface="Arial"/>
            </a:endParaRPr>
          </a:p>
          <a:p>
            <a:pPr marL="227520" indent="-227520">
              <a:lnSpc>
                <a:spcPct val="90000"/>
              </a:lnSpc>
              <a:buClr>
                <a:srgbClr val="000000"/>
              </a:buClr>
              <a:buFont typeface="Symbol"/>
              <a:buChar char="·"/>
              <a:tabLst>
                <a:tab algn="l" pos="0"/>
              </a:tabLst>
            </a:pPr>
            <a:r>
              <a:rPr b="0" lang="en-US" sz="1000" spc="-100" strike="noStrike" cap="all">
                <a:solidFill>
                  <a:srgbClr val="eee332"/>
                </a:solidFill>
                <a:latin typeface="Copperplate"/>
                <a:ea typeface="Copperplate"/>
              </a:rPr>
              <a:t>Below is the function for Training and running our neural network. It takes as input an array specifying the number of hidden layer neurons, the optimizer, epochs, and the learning rate.</a:t>
            </a:r>
            <a:br>
              <a:rPr sz="1000"/>
            </a:br>
            <a:r>
              <a:rPr b="0" lang="en-US" sz="1000" spc="-100" strike="noStrike" cap="all">
                <a:solidFill>
                  <a:srgbClr val="eee332"/>
                </a:solidFill>
                <a:latin typeface="Copperplate"/>
                <a:ea typeface="Copperplate"/>
              </a:rPr>
              <a:t> </a:t>
            </a:r>
            <a:endParaRPr b="0" lang="en-US" sz="1000" spc="-1" strike="noStrike">
              <a:latin typeface="Arial"/>
            </a:endParaRPr>
          </a:p>
          <a:p>
            <a:pPr marL="227520" indent="-227520">
              <a:lnSpc>
                <a:spcPct val="90000"/>
              </a:lnSpc>
              <a:buClr>
                <a:srgbClr val="000000"/>
              </a:buClr>
              <a:buFont typeface="Symbol"/>
              <a:buChar char="·"/>
              <a:tabLst>
                <a:tab algn="l" pos="0"/>
              </a:tabLst>
            </a:pPr>
            <a:r>
              <a:rPr b="0" lang="en-US" sz="1000" spc="-1" strike="noStrike" cap="all">
                <a:solidFill>
                  <a:srgbClr val="eee332"/>
                </a:solidFill>
                <a:latin typeface="Copperplate"/>
                <a:ea typeface="Copperplate"/>
              </a:rPr>
              <a:t>The second picture shows how we train based on the specified batch size by using crossentropy (cxe) loss to perform backward propagation which adjusts the parameters of the model based on weights and bias and the optimizer to update the weights</a:t>
            </a:r>
            <a:br>
              <a:rPr sz="1000"/>
            </a:br>
            <a:r>
              <a:rPr b="0" lang="en-US" sz="1000" spc="-1" strike="noStrike" cap="all">
                <a:solidFill>
                  <a:srgbClr val="eee332"/>
                </a:solidFill>
                <a:latin typeface="Copperplate"/>
              </a:rPr>
              <a:t> </a:t>
            </a:r>
            <a:endParaRPr b="0" lang="en-US" sz="1000" spc="-1" strike="noStrike">
              <a:latin typeface="Arial"/>
            </a:endParaRPr>
          </a:p>
          <a:p>
            <a:pPr marL="227520" indent="-227520">
              <a:lnSpc>
                <a:spcPct val="90000"/>
              </a:lnSpc>
              <a:buClr>
                <a:srgbClr val="000000"/>
              </a:buClr>
              <a:buFont typeface="Symbol"/>
              <a:buChar char="·"/>
              <a:tabLst>
                <a:tab algn="l" pos="0"/>
              </a:tabLst>
            </a:pPr>
            <a:r>
              <a:rPr b="0" lang="en-US" sz="1000" spc="-1" strike="noStrike" cap="all">
                <a:solidFill>
                  <a:srgbClr val="eee332"/>
                </a:solidFill>
                <a:latin typeface="Copperplate"/>
                <a:ea typeface="Copperplate"/>
              </a:rPr>
              <a:t>nn.Linear and nn.Relu were used to make the layers below and softmax and argmax were used to estimate the predicted class/probabilities.</a:t>
            </a:r>
            <a:endParaRPr b="0" lang="en-US" sz="1000" spc="-1" strike="noStrike">
              <a:latin typeface="Arial"/>
            </a:endParaRPr>
          </a:p>
        </p:txBody>
      </p:sp>
      <p:sp>
        <p:nvSpPr>
          <p:cNvPr id="110" name="Arrow 6"/>
          <p:cNvSpPr/>
          <p:nvPr/>
        </p:nvSpPr>
        <p:spPr>
          <a:xfrm>
            <a:off x="2514600" y="2176920"/>
            <a:ext cx="459720" cy="462240"/>
          </a:xfrm>
          <a:custGeom>
            <a:avLst/>
            <a:gdLst/>
            <a:ahLst/>
            <a:rect l="l" t="t" r="r" b="b"/>
            <a:pathLst>
              <a:path w="21600" h="21600">
                <a:moveTo>
                  <a:pt x="10799" y="21600"/>
                </a:moveTo>
                <a:lnTo>
                  <a:pt x="0" y="13855"/>
                </a:lnTo>
                <a:lnTo>
                  <a:pt x="3340" y="13855"/>
                </a:lnTo>
                <a:lnTo>
                  <a:pt x="3340" y="0"/>
                </a:lnTo>
                <a:lnTo>
                  <a:pt x="10799" y="4577"/>
                </a:lnTo>
                <a:lnTo>
                  <a:pt x="18260" y="0"/>
                </a:lnTo>
                <a:lnTo>
                  <a:pt x="18260" y="13855"/>
                </a:lnTo>
                <a:lnTo>
                  <a:pt x="21600" y="13855"/>
                </a:lnTo>
                <a:lnTo>
                  <a:pt x="10799" y="21600"/>
                </a:lnTo>
                <a:close/>
              </a:path>
            </a:pathLst>
          </a:custGeom>
          <a:solidFill>
            <a:srgbClr val="ffffff"/>
          </a:solidFill>
          <a:ln w="25400">
            <a:solidFill>
              <a:srgbClr val="c6adb0"/>
            </a:solidFill>
            <a:miter/>
          </a:ln>
        </p:spPr>
        <p:style>
          <a:lnRef idx="0"/>
          <a:fillRef idx="0"/>
          <a:effectRef idx="0"/>
          <a:fontRef idx="minor"/>
        </p:style>
      </p:sp>
      <p:sp>
        <p:nvSpPr>
          <p:cNvPr id="111" name="Title 3"/>
          <p:cNvSpPr/>
          <p:nvPr/>
        </p:nvSpPr>
        <p:spPr>
          <a:xfrm>
            <a:off x="4114800" y="3200400"/>
            <a:ext cx="3657600" cy="914400"/>
          </a:xfrm>
          <a:prstGeom prst="rect">
            <a:avLst/>
          </a:prstGeom>
          <a:noFill/>
          <a:ln w="12700">
            <a:noFill/>
          </a:ln>
        </p:spPr>
        <p:style>
          <a:lnRef idx="0"/>
          <a:fillRef idx="0"/>
          <a:effectRef idx="0"/>
          <a:fontRef idx="minor"/>
        </p:style>
        <p:txBody>
          <a:bodyPr lIns="45720" rIns="45720" anchor="t">
            <a:normAutofit fontScale="57000"/>
          </a:bodyPr>
          <a:p>
            <a:pPr marL="216000" indent="-216000">
              <a:lnSpc>
                <a:spcPct val="90000"/>
              </a:lnSpc>
              <a:tabLst>
                <a:tab algn="l" pos="0"/>
              </a:tabLst>
            </a:pPr>
            <a:r>
              <a:rPr b="0" lang="en-US" sz="1700" spc="-100" strike="noStrike" cap="all">
                <a:solidFill>
                  <a:srgbClr val="deee28"/>
                </a:solidFill>
                <a:latin typeface="Copperplate"/>
                <a:ea typeface="Copperplate"/>
              </a:rPr>
              <a:t>                    </a:t>
            </a:r>
            <a:r>
              <a:rPr b="1" lang="en-US" sz="1700" spc="-100" strike="noStrike" u="sng" cap="all">
                <a:solidFill>
                  <a:srgbClr val="deee28"/>
                </a:solidFill>
                <a:uFillTx/>
                <a:latin typeface="Copperplate"/>
                <a:ea typeface="Copperplate"/>
              </a:rPr>
              <a:t>DAta lOADING</a:t>
            </a:r>
            <a:br>
              <a:rPr sz="1700"/>
            </a:br>
            <a:r>
              <a:rPr b="0" lang="en-US" sz="1700" spc="-100" strike="noStrike" cap="all">
                <a:solidFill>
                  <a:srgbClr val="deee28"/>
                </a:solidFill>
                <a:latin typeface="Copperplate"/>
                <a:ea typeface="Copperplate"/>
              </a:rPr>
              <a:t>The pre-processed data was converted to a numpy array into a Tensor and then put into a data loader to feed the neural network batch data. During this process, the overrepresented ‘0’ class was undersampled to give equal representation to both target classes.</a:t>
            </a:r>
            <a:endParaRPr b="0" lang="en-US" sz="1700" spc="-1" strike="noStrike">
              <a:latin typeface="Arial"/>
            </a:endParaRPr>
          </a:p>
        </p:txBody>
      </p:sp>
      <p:pic>
        <p:nvPicPr>
          <p:cNvPr id="112" name="Image" descr="Image"/>
          <p:cNvPicPr/>
          <p:nvPr/>
        </p:nvPicPr>
        <p:blipFill>
          <a:blip r:embed="rId3"/>
          <a:stretch/>
        </p:blipFill>
        <p:spPr>
          <a:xfrm>
            <a:off x="4114800" y="4114800"/>
            <a:ext cx="4800600" cy="2322000"/>
          </a:xfrm>
          <a:prstGeom prst="rect">
            <a:avLst/>
          </a:prstGeom>
          <a:ln w="12700">
            <a:noFill/>
          </a:ln>
        </p:spPr>
      </p:pic>
      <p:pic>
        <p:nvPicPr>
          <p:cNvPr id="113" name="Image" descr="Image"/>
          <p:cNvPicPr/>
          <p:nvPr/>
        </p:nvPicPr>
        <p:blipFill>
          <a:blip r:embed="rId4"/>
          <a:stretch/>
        </p:blipFill>
        <p:spPr>
          <a:xfrm>
            <a:off x="8229600" y="2934360"/>
            <a:ext cx="4045320" cy="3466440"/>
          </a:xfrm>
          <a:prstGeom prst="rect">
            <a:avLst/>
          </a:prstGeom>
          <a:ln w="12700">
            <a:noFill/>
          </a:ln>
        </p:spPr>
      </p:pic>
      <p:sp>
        <p:nvSpPr>
          <p:cNvPr id="114" name="Arrow 1"/>
          <p:cNvSpPr/>
          <p:nvPr/>
        </p:nvSpPr>
        <p:spPr>
          <a:xfrm rot="10555200">
            <a:off x="11394360" y="2818800"/>
            <a:ext cx="251280" cy="372960"/>
          </a:xfrm>
          <a:custGeom>
            <a:avLst/>
            <a:gdLst/>
            <a:ahLst/>
            <a:rect l="l" t="t" r="r" b="b"/>
            <a:pathLst>
              <a:path w="21600" h="21600">
                <a:moveTo>
                  <a:pt x="10799" y="0"/>
                </a:moveTo>
                <a:lnTo>
                  <a:pt x="0" y="7745"/>
                </a:lnTo>
                <a:lnTo>
                  <a:pt x="3340" y="7745"/>
                </a:lnTo>
                <a:lnTo>
                  <a:pt x="3340" y="21600"/>
                </a:lnTo>
                <a:lnTo>
                  <a:pt x="10799" y="17023"/>
                </a:lnTo>
                <a:lnTo>
                  <a:pt x="18260" y="21600"/>
                </a:lnTo>
                <a:lnTo>
                  <a:pt x="18260" y="7745"/>
                </a:lnTo>
                <a:lnTo>
                  <a:pt x="21600" y="7745"/>
                </a:lnTo>
                <a:lnTo>
                  <a:pt x="10799" y="0"/>
                </a:lnTo>
                <a:close/>
              </a:path>
            </a:pathLst>
          </a:custGeom>
          <a:solidFill>
            <a:srgbClr val="ffffff"/>
          </a:solidFill>
          <a:ln w="25400">
            <a:solidFill>
              <a:srgbClr val="c6adb0"/>
            </a:solidFill>
            <a:miter/>
          </a:ln>
        </p:spPr>
        <p:style>
          <a:lnRef idx="0"/>
          <a:fillRef idx="0"/>
          <a:effectRef idx="0"/>
          <a:fontRef idx="minor"/>
        </p:style>
      </p:sp>
      <p:sp>
        <p:nvSpPr>
          <p:cNvPr id="115" name="Arrow 2"/>
          <p:cNvSpPr/>
          <p:nvPr/>
        </p:nvSpPr>
        <p:spPr>
          <a:xfrm rot="16430400">
            <a:off x="8016840" y="4812120"/>
            <a:ext cx="250920" cy="373320"/>
          </a:xfrm>
          <a:custGeom>
            <a:avLst/>
            <a:gdLst/>
            <a:ahLst/>
            <a:rect l="l" t="t" r="r" b="b"/>
            <a:pathLst>
              <a:path w="21600" h="21600">
                <a:moveTo>
                  <a:pt x="10799" y="0"/>
                </a:moveTo>
                <a:lnTo>
                  <a:pt x="0" y="7745"/>
                </a:lnTo>
                <a:lnTo>
                  <a:pt x="3340" y="7745"/>
                </a:lnTo>
                <a:lnTo>
                  <a:pt x="3340" y="21600"/>
                </a:lnTo>
                <a:lnTo>
                  <a:pt x="10799" y="17023"/>
                </a:lnTo>
                <a:lnTo>
                  <a:pt x="18260" y="21600"/>
                </a:lnTo>
                <a:lnTo>
                  <a:pt x="18260" y="7745"/>
                </a:lnTo>
                <a:lnTo>
                  <a:pt x="21600" y="7745"/>
                </a:lnTo>
                <a:lnTo>
                  <a:pt x="10799" y="0"/>
                </a:lnTo>
                <a:close/>
              </a:path>
            </a:pathLst>
          </a:custGeom>
          <a:solidFill>
            <a:srgbClr val="ffffff"/>
          </a:solidFill>
          <a:ln w="25400">
            <a:solidFill>
              <a:srgbClr val="c6adb0"/>
            </a:solidFill>
            <a:miter/>
          </a:ln>
        </p:spPr>
        <p:style>
          <a:lnRef idx="0"/>
          <a:fillRef idx="0"/>
          <a:effectRef idx="0"/>
          <a:fontRef idx="minor"/>
        </p:style>
      </p:sp>
      <p:pic>
        <p:nvPicPr>
          <p:cNvPr id="116" name="Image" descr="Image"/>
          <p:cNvPicPr/>
          <p:nvPr/>
        </p:nvPicPr>
        <p:blipFill>
          <a:blip r:embed="rId5"/>
          <a:stretch/>
        </p:blipFill>
        <p:spPr>
          <a:xfrm>
            <a:off x="3799080" y="582120"/>
            <a:ext cx="4430520" cy="2618280"/>
          </a:xfrm>
          <a:prstGeom prst="rect">
            <a:avLst/>
          </a:prstGeom>
          <a:ln w="12700">
            <a:noFill/>
          </a:ln>
        </p:spPr>
      </p:pic>
      <p:sp>
        <p:nvSpPr>
          <p:cNvPr id="117" name="Arrow 6"/>
          <p:cNvSpPr/>
          <p:nvPr/>
        </p:nvSpPr>
        <p:spPr>
          <a:xfrm>
            <a:off x="7772400" y="3056040"/>
            <a:ext cx="457200" cy="372960"/>
          </a:xfrm>
          <a:custGeom>
            <a:avLst/>
            <a:gdLst/>
            <a:ahLst/>
            <a:rect l="l" t="t" r="r" b="b"/>
            <a:pathLst>
              <a:path w="21600" h="21600">
                <a:moveTo>
                  <a:pt x="10799" y="0"/>
                </a:moveTo>
                <a:lnTo>
                  <a:pt x="0" y="7745"/>
                </a:lnTo>
                <a:lnTo>
                  <a:pt x="3340" y="7745"/>
                </a:lnTo>
                <a:lnTo>
                  <a:pt x="3340" y="21600"/>
                </a:lnTo>
                <a:lnTo>
                  <a:pt x="10799" y="17023"/>
                </a:lnTo>
                <a:lnTo>
                  <a:pt x="18260" y="21600"/>
                </a:lnTo>
                <a:lnTo>
                  <a:pt x="18260" y="7745"/>
                </a:lnTo>
                <a:lnTo>
                  <a:pt x="21600" y="7745"/>
                </a:lnTo>
                <a:lnTo>
                  <a:pt x="10799" y="0"/>
                </a:lnTo>
                <a:close/>
              </a:path>
            </a:pathLst>
          </a:custGeom>
          <a:solidFill>
            <a:srgbClr val="ffffff"/>
          </a:solidFill>
          <a:ln w="25400">
            <a:solidFill>
              <a:srgbClr val="c6adb0"/>
            </a:solidFill>
            <a:miter/>
          </a:ln>
        </p:spPr>
        <p:style>
          <a:lnRef idx="0"/>
          <a:fillRef idx="0"/>
          <a:effectRef idx="0"/>
          <a:fontRef idx="minor"/>
        </p:style>
      </p:sp>
      <p:pic>
        <p:nvPicPr>
          <p:cNvPr id="118" name="" descr=""/>
          <p:cNvPicPr/>
          <p:nvPr/>
        </p:nvPicPr>
        <p:blipFill>
          <a:blip r:embed="rId6"/>
          <a:stretch/>
        </p:blipFill>
        <p:spPr>
          <a:xfrm>
            <a:off x="6714000" y="464760"/>
            <a:ext cx="1515600" cy="2286000"/>
          </a:xfrm>
          <a:prstGeom prst="rect">
            <a:avLst/>
          </a:prstGeom>
          <a:ln w="0">
            <a:noFill/>
          </a:ln>
        </p:spPr>
      </p:pic>
      <p:sp>
        <p:nvSpPr>
          <p:cNvPr id="119" name="Arrow 3"/>
          <p:cNvSpPr/>
          <p:nvPr/>
        </p:nvSpPr>
        <p:spPr>
          <a:xfrm rot="5499000">
            <a:off x="3799080" y="3339720"/>
            <a:ext cx="250920" cy="373320"/>
          </a:xfrm>
          <a:custGeom>
            <a:avLst/>
            <a:gdLst/>
            <a:ahLst/>
            <a:rect l="l" t="t" r="r" b="b"/>
            <a:pathLst>
              <a:path w="21600" h="21600">
                <a:moveTo>
                  <a:pt x="10799" y="0"/>
                </a:moveTo>
                <a:lnTo>
                  <a:pt x="0" y="7745"/>
                </a:lnTo>
                <a:lnTo>
                  <a:pt x="3340" y="7745"/>
                </a:lnTo>
                <a:lnTo>
                  <a:pt x="3340" y="21600"/>
                </a:lnTo>
                <a:lnTo>
                  <a:pt x="10799" y="17023"/>
                </a:lnTo>
                <a:lnTo>
                  <a:pt x="18260" y="21600"/>
                </a:lnTo>
                <a:lnTo>
                  <a:pt x="18260" y="7745"/>
                </a:lnTo>
                <a:lnTo>
                  <a:pt x="21600" y="7745"/>
                </a:lnTo>
                <a:lnTo>
                  <a:pt x="10799" y="0"/>
                </a:lnTo>
                <a:close/>
              </a:path>
            </a:pathLst>
          </a:custGeom>
          <a:solidFill>
            <a:srgbClr val="ffffff"/>
          </a:solidFill>
          <a:ln w="25400">
            <a:solidFill>
              <a:srgbClr val="c6adb0"/>
            </a:solidFill>
            <a:miter/>
          </a:ln>
        </p:spPr>
        <p:style>
          <a:lnRef idx="0"/>
          <a:fillRef idx="0"/>
          <a:effectRef idx="0"/>
          <a:fontRef idx="minor"/>
        </p:style>
      </p:sp>
      <p:sp>
        <p:nvSpPr>
          <p:cNvPr id="120" name="Arrow 4"/>
          <p:cNvSpPr/>
          <p:nvPr/>
        </p:nvSpPr>
        <p:spPr>
          <a:xfrm rot="5499000">
            <a:off x="8142480" y="1993320"/>
            <a:ext cx="250920" cy="373320"/>
          </a:xfrm>
          <a:custGeom>
            <a:avLst/>
            <a:gdLst/>
            <a:ahLst/>
            <a:rect l="l" t="t" r="r" b="b"/>
            <a:pathLst>
              <a:path w="21600" h="21600">
                <a:moveTo>
                  <a:pt x="10799" y="0"/>
                </a:moveTo>
                <a:lnTo>
                  <a:pt x="0" y="7745"/>
                </a:lnTo>
                <a:lnTo>
                  <a:pt x="3340" y="7745"/>
                </a:lnTo>
                <a:lnTo>
                  <a:pt x="3340" y="21600"/>
                </a:lnTo>
                <a:lnTo>
                  <a:pt x="10799" y="17023"/>
                </a:lnTo>
                <a:lnTo>
                  <a:pt x="18260" y="21600"/>
                </a:lnTo>
                <a:lnTo>
                  <a:pt x="18260" y="7745"/>
                </a:lnTo>
                <a:lnTo>
                  <a:pt x="21600" y="7745"/>
                </a:lnTo>
                <a:lnTo>
                  <a:pt x="10799" y="0"/>
                </a:lnTo>
                <a:close/>
              </a:path>
            </a:pathLst>
          </a:custGeom>
          <a:solidFill>
            <a:srgbClr val="ffffff"/>
          </a:solidFill>
          <a:ln w="25400">
            <a:solidFill>
              <a:srgbClr val="c6adb0"/>
            </a:solidFill>
            <a:miter/>
          </a:ln>
        </p:spPr>
        <p:style>
          <a:lnRef idx="0"/>
          <a:fillRef idx="0"/>
          <a:effectRef idx="0"/>
          <a:fontRef idx="minor"/>
        </p:style>
      </p:sp>
      <p:sp>
        <p:nvSpPr>
          <p:cNvPr id="121" name=""/>
          <p:cNvSpPr txBox="1"/>
          <p:nvPr/>
        </p:nvSpPr>
        <p:spPr>
          <a:xfrm>
            <a:off x="2971800" y="2971800"/>
            <a:ext cx="457200" cy="346320"/>
          </a:xfrm>
          <a:prstGeom prst="rect">
            <a:avLst/>
          </a:prstGeom>
          <a:noFill/>
          <a:ln w="0">
            <a:noFill/>
          </a:ln>
        </p:spPr>
        <p:txBody>
          <a:bodyPr lIns="90000" rIns="90000" tIns="45000" bIns="45000" anchor="t">
            <a:noAutofit/>
          </a:bodyPr>
          <a:p>
            <a:r>
              <a:rPr b="0" lang="en-US" sz="1800" spc="-1" strike="noStrike">
                <a:solidFill>
                  <a:srgbClr val="ff0000"/>
                </a:solidFill>
                <a:latin typeface="Arial"/>
              </a:rPr>
              <a:t>1.</a:t>
            </a:r>
            <a:endParaRPr b="0" lang="en-US" sz="1800" spc="-1" strike="noStrike">
              <a:solidFill>
                <a:srgbClr val="ff0000"/>
              </a:solidFill>
              <a:latin typeface="Arial"/>
            </a:endParaRPr>
          </a:p>
        </p:txBody>
      </p:sp>
      <p:sp>
        <p:nvSpPr>
          <p:cNvPr id="122" name=""/>
          <p:cNvSpPr txBox="1"/>
          <p:nvPr/>
        </p:nvSpPr>
        <p:spPr>
          <a:xfrm>
            <a:off x="5715000" y="914400"/>
            <a:ext cx="457200" cy="346320"/>
          </a:xfrm>
          <a:prstGeom prst="rect">
            <a:avLst/>
          </a:prstGeom>
          <a:noFill/>
          <a:ln w="0">
            <a:noFill/>
          </a:ln>
        </p:spPr>
        <p:txBody>
          <a:bodyPr lIns="90000" rIns="90000" tIns="45000" bIns="45000" anchor="t">
            <a:noAutofit/>
          </a:bodyPr>
          <a:p>
            <a:r>
              <a:rPr b="0" lang="en-US" sz="1800" spc="-1" strike="noStrike">
                <a:solidFill>
                  <a:srgbClr val="ff0000"/>
                </a:solidFill>
                <a:latin typeface="Arial"/>
              </a:rPr>
              <a:t>2.</a:t>
            </a:r>
            <a:endParaRPr b="0" lang="en-US" sz="1800" spc="-1" strike="noStrike">
              <a:solidFill>
                <a:srgbClr val="ff0000"/>
              </a:solidFill>
              <a:latin typeface="Arial"/>
            </a:endParaRPr>
          </a:p>
        </p:txBody>
      </p:sp>
      <p:sp>
        <p:nvSpPr>
          <p:cNvPr id="123" name=""/>
          <p:cNvSpPr txBox="1"/>
          <p:nvPr/>
        </p:nvSpPr>
        <p:spPr>
          <a:xfrm>
            <a:off x="11430000" y="3997080"/>
            <a:ext cx="457200" cy="346320"/>
          </a:xfrm>
          <a:prstGeom prst="rect">
            <a:avLst/>
          </a:prstGeom>
          <a:noFill/>
          <a:ln w="0">
            <a:noFill/>
          </a:ln>
        </p:spPr>
        <p:txBody>
          <a:bodyPr lIns="90000" rIns="90000" tIns="45000" bIns="45000" anchor="t">
            <a:noAutofit/>
          </a:bodyPr>
          <a:p>
            <a:r>
              <a:rPr b="0" lang="en-US" sz="1800" spc="-1" strike="noStrike">
                <a:solidFill>
                  <a:srgbClr val="ff0000"/>
                </a:solidFill>
                <a:latin typeface="Arial"/>
              </a:rPr>
              <a:t>3.</a:t>
            </a:r>
            <a:endParaRPr b="0" lang="en-US" sz="1800" spc="-1" strike="noStrike">
              <a:solidFill>
                <a:srgbClr val="ff0000"/>
              </a:solidFill>
              <a:latin typeface="Arial"/>
            </a:endParaRPr>
          </a:p>
        </p:txBody>
      </p:sp>
      <p:sp>
        <p:nvSpPr>
          <p:cNvPr id="124" name=""/>
          <p:cNvSpPr txBox="1"/>
          <p:nvPr/>
        </p:nvSpPr>
        <p:spPr>
          <a:xfrm>
            <a:off x="6858000" y="6054480"/>
            <a:ext cx="457200" cy="346320"/>
          </a:xfrm>
          <a:prstGeom prst="rect">
            <a:avLst/>
          </a:prstGeom>
          <a:noFill/>
          <a:ln w="0">
            <a:noFill/>
          </a:ln>
        </p:spPr>
        <p:txBody>
          <a:bodyPr lIns="90000" rIns="90000" tIns="45000" bIns="45000" anchor="t">
            <a:noAutofit/>
          </a:bodyPr>
          <a:p>
            <a:r>
              <a:rPr b="0" lang="en-US" sz="1800" spc="-1" strike="noStrike">
                <a:solidFill>
                  <a:srgbClr val="ff0000"/>
                </a:solidFill>
                <a:latin typeface="Arial"/>
              </a:rPr>
              <a:t>4.</a:t>
            </a:r>
            <a:endParaRPr b="0" lang="en-US" sz="1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Image" descr="Image"/>
          <p:cNvPicPr/>
          <p:nvPr/>
        </p:nvPicPr>
        <p:blipFill>
          <a:blip r:embed="rId1"/>
          <a:stretch/>
        </p:blipFill>
        <p:spPr>
          <a:xfrm>
            <a:off x="-1470600" y="-226440"/>
            <a:ext cx="15132600" cy="7310880"/>
          </a:xfrm>
          <a:prstGeom prst="rect">
            <a:avLst/>
          </a:prstGeom>
          <a:ln w="12700">
            <a:noFill/>
          </a:ln>
        </p:spPr>
      </p:pic>
      <p:sp>
        <p:nvSpPr>
          <p:cNvPr id="126" name="PlaceHolder 1"/>
          <p:cNvSpPr>
            <a:spLocks noGrp="1"/>
          </p:cNvSpPr>
          <p:nvPr>
            <p:ph type="title"/>
          </p:nvPr>
        </p:nvSpPr>
        <p:spPr>
          <a:xfrm>
            <a:off x="195840" y="6840"/>
            <a:ext cx="12338640" cy="735120"/>
          </a:xfrm>
          <a:prstGeom prst="rect">
            <a:avLst/>
          </a:prstGeom>
          <a:noFill/>
          <a:ln w="12600">
            <a:noFill/>
          </a:ln>
        </p:spPr>
        <p:txBody>
          <a:bodyPr lIns="0" rIns="0" tIns="0" bIns="0" anchor="t">
            <a:noAutofit/>
          </a:bodyPr>
          <a:p>
            <a:pPr>
              <a:lnSpc>
                <a:spcPct val="90000"/>
              </a:lnSpc>
              <a:buNone/>
              <a:tabLst>
                <a:tab algn="l" pos="0"/>
              </a:tabLst>
            </a:pPr>
            <a:r>
              <a:rPr b="0" lang="en-US" sz="3600" spc="-100" strike="noStrike" cap="all">
                <a:solidFill>
                  <a:srgbClr val="51dfd5"/>
                </a:solidFill>
                <a:latin typeface="Arial Black"/>
                <a:ea typeface="Arial Black"/>
              </a:rPr>
              <a:t>Results and Discussion of the Results</a:t>
            </a:r>
            <a:endParaRPr b="0" lang="en-US" sz="3600" spc="-1" strike="noStrike">
              <a:solidFill>
                <a:srgbClr val="000000"/>
              </a:solidFill>
              <a:latin typeface="Helvetica Neue"/>
            </a:endParaRPr>
          </a:p>
        </p:txBody>
      </p:sp>
      <p:sp>
        <p:nvSpPr>
          <p:cNvPr id="127" name="Title 3"/>
          <p:cNvSpPr/>
          <p:nvPr/>
        </p:nvSpPr>
        <p:spPr>
          <a:xfrm>
            <a:off x="230040" y="787680"/>
            <a:ext cx="5003280" cy="2556000"/>
          </a:xfrm>
          <a:prstGeom prst="rect">
            <a:avLst/>
          </a:prstGeom>
          <a:noFill/>
          <a:ln w="12700">
            <a:noFill/>
          </a:ln>
        </p:spPr>
        <p:style>
          <a:lnRef idx="0"/>
          <a:fillRef idx="0"/>
          <a:effectRef idx="0"/>
          <a:fontRef idx="minor"/>
        </p:style>
        <p:txBody>
          <a:bodyPr lIns="45720" rIns="45720" anchor="t">
            <a:normAutofit fontScale="98000"/>
          </a:bodyPr>
          <a:p>
            <a:pPr>
              <a:lnSpc>
                <a:spcPct val="90000"/>
              </a:lnSpc>
              <a:buNone/>
              <a:tabLst>
                <a:tab algn="l" pos="0"/>
              </a:tabLst>
            </a:pPr>
            <a:r>
              <a:rPr b="0" lang="en-US" sz="1500" spc="-100" strike="noStrike" cap="all">
                <a:solidFill>
                  <a:srgbClr val="eae784"/>
                </a:solidFill>
                <a:latin typeface="Copperplate"/>
                <a:ea typeface="Copperplate"/>
              </a:rPr>
              <a:t>                                    </a:t>
            </a:r>
            <a:r>
              <a:rPr b="0" lang="en-US" sz="1500" spc="-100" strike="noStrike" cap="all">
                <a:solidFill>
                  <a:srgbClr val="eae784"/>
                </a:solidFill>
                <a:latin typeface="Copperplate"/>
                <a:ea typeface="Copperplate"/>
              </a:rPr>
              <a:t>Phase 1- 3 </a:t>
            </a:r>
            <a:br>
              <a:rPr sz="1500"/>
            </a:br>
            <a:endParaRPr b="0" lang="en-US" sz="1500" spc="-1" strike="noStrike">
              <a:latin typeface="Arial"/>
            </a:endParaRPr>
          </a:p>
          <a:p>
            <a:pPr marL="303120" indent="-303120">
              <a:lnSpc>
                <a:spcPct val="90000"/>
              </a:lnSpc>
              <a:buClr>
                <a:srgbClr val="000000"/>
              </a:buClr>
              <a:buFont typeface="Symbol"/>
              <a:buChar char="·"/>
              <a:tabLst>
                <a:tab algn="l" pos="0"/>
              </a:tabLst>
            </a:pPr>
            <a:r>
              <a:rPr b="0" lang="en-US" sz="1500" spc="-100" strike="noStrike" cap="all">
                <a:solidFill>
                  <a:srgbClr val="eae784"/>
                </a:solidFill>
                <a:latin typeface="Copperplate"/>
                <a:ea typeface="Copperplate"/>
              </a:rPr>
              <a:t>Results From phase one Demonstrated A Model with the Test AUC to BE between .735-.745</a:t>
            </a:r>
            <a:br>
              <a:rPr sz="1500"/>
            </a:br>
            <a:r>
              <a:rPr b="0" lang="en-US" sz="1500" spc="-75" strike="noStrike" cap="all">
                <a:solidFill>
                  <a:srgbClr val="eae784"/>
                </a:solidFill>
                <a:latin typeface="Copperplate"/>
              </a:rPr>
              <a:t> </a:t>
            </a:r>
            <a:endParaRPr b="0" lang="en-US" sz="1500" spc="-1" strike="noStrike">
              <a:latin typeface="Arial"/>
            </a:endParaRPr>
          </a:p>
          <a:p>
            <a:pPr marL="303120" indent="-303120">
              <a:lnSpc>
                <a:spcPct val="90000"/>
              </a:lnSpc>
              <a:buClr>
                <a:srgbClr val="000000"/>
              </a:buClr>
              <a:buFont typeface="Symbol"/>
              <a:buChar char="·"/>
              <a:tabLst>
                <a:tab algn="l" pos="0"/>
              </a:tabLst>
            </a:pPr>
            <a:r>
              <a:rPr b="0" lang="en-US" sz="1500" spc="-100" strike="noStrike" cap="all">
                <a:solidFill>
                  <a:srgbClr val="eae784"/>
                </a:solidFill>
                <a:latin typeface="Copperplate"/>
                <a:ea typeface="Copperplate"/>
              </a:rPr>
              <a:t>Phase TWO AFTER EDA improved our accuracy as we rolled up data and aggregated them by ["min", "max", "count", "sum", "median", "mean", “var”] Demonstrated AN TEST AUC AT .7709.</a:t>
            </a:r>
            <a:endParaRPr b="0" lang="en-US" sz="1500" spc="-1" strike="noStrike">
              <a:latin typeface="Arial"/>
            </a:endParaRPr>
          </a:p>
          <a:p>
            <a:pPr>
              <a:lnSpc>
                <a:spcPct val="90000"/>
              </a:lnSpc>
              <a:buNone/>
              <a:tabLst>
                <a:tab algn="l" pos="0"/>
              </a:tabLst>
            </a:pPr>
            <a:endParaRPr b="0" lang="en-US" sz="1500" spc="-1" strike="noStrike">
              <a:latin typeface="Arial"/>
            </a:endParaRPr>
          </a:p>
          <a:p>
            <a:pPr marL="303120" indent="-303120">
              <a:lnSpc>
                <a:spcPct val="90000"/>
              </a:lnSpc>
              <a:buClr>
                <a:srgbClr val="000000"/>
              </a:buClr>
              <a:buFont typeface="Symbol"/>
              <a:buChar char="·"/>
              <a:tabLst>
                <a:tab algn="l" pos="0"/>
              </a:tabLst>
            </a:pPr>
            <a:r>
              <a:rPr b="0" lang="en-US" sz="1500" spc="-100" strike="noStrike" cap="all">
                <a:solidFill>
                  <a:srgbClr val="eae784"/>
                </a:solidFill>
                <a:latin typeface="Copperplate"/>
                <a:ea typeface="Copperplate"/>
              </a:rPr>
              <a:t>phase THREE AFTER FEATURE ENGINEERING SHOWed A SMALL Increase with a Test AUC of .7734,</a:t>
            </a:r>
            <a:endParaRPr b="0" lang="en-US" sz="1500" spc="-1" strike="noStrike">
              <a:latin typeface="Arial"/>
            </a:endParaRPr>
          </a:p>
        </p:txBody>
      </p:sp>
      <p:sp>
        <p:nvSpPr>
          <p:cNvPr id="128" name="Title 3"/>
          <p:cNvSpPr/>
          <p:nvPr/>
        </p:nvSpPr>
        <p:spPr>
          <a:xfrm>
            <a:off x="29880" y="3810600"/>
            <a:ext cx="5205240" cy="4107960"/>
          </a:xfrm>
          <a:prstGeom prst="rect">
            <a:avLst/>
          </a:prstGeom>
          <a:noFill/>
          <a:ln w="12700">
            <a:noFill/>
          </a:ln>
        </p:spPr>
        <p:style>
          <a:lnRef idx="0"/>
          <a:fillRef idx="0"/>
          <a:effectRef idx="0"/>
          <a:fontRef idx="minor"/>
        </p:style>
        <p:txBody>
          <a:bodyPr lIns="45720" rIns="45720" anchor="t">
            <a:normAutofit/>
          </a:bodyPr>
          <a:p>
            <a:pPr>
              <a:lnSpc>
                <a:spcPct val="90000"/>
              </a:lnSpc>
              <a:buNone/>
            </a:pPr>
            <a:endParaRPr b="0" lang="en-US" sz="1100" spc="-1" strike="noStrike">
              <a:latin typeface="Arial"/>
            </a:endParaRPr>
          </a:p>
          <a:p>
            <a:pPr>
              <a:lnSpc>
                <a:spcPct val="90000"/>
              </a:lnSpc>
              <a:buNone/>
              <a:tabLst>
                <a:tab algn="l" pos="0"/>
              </a:tabLst>
            </a:pPr>
            <a:r>
              <a:rPr b="0" lang="en-US" sz="1100" spc="-100" strike="noStrike" cap="all">
                <a:solidFill>
                  <a:srgbClr val="f4f38f"/>
                </a:solidFill>
                <a:latin typeface="Copperplate"/>
                <a:ea typeface="Copperplate"/>
              </a:rPr>
              <a:t>                                                        </a:t>
            </a:r>
            <a:r>
              <a:rPr b="0" lang="en-US" sz="1100" spc="-100" strike="noStrike" cap="all">
                <a:solidFill>
                  <a:srgbClr val="f4f38f"/>
                </a:solidFill>
                <a:latin typeface="Copperplate"/>
                <a:ea typeface="Copperplate"/>
              </a:rPr>
              <a:t>PHASE 4</a:t>
            </a:r>
            <a:br>
              <a:rPr sz="1100"/>
            </a:br>
            <a:endParaRPr b="0" lang="en-US" sz="1100" spc="-1" strike="noStrike">
              <a:latin typeface="Arial"/>
            </a:endParaRPr>
          </a:p>
          <a:p>
            <a:pPr marL="365760" indent="-365760">
              <a:lnSpc>
                <a:spcPct val="90000"/>
              </a:lnSpc>
              <a:buClr>
                <a:srgbClr val="000000"/>
              </a:buClr>
              <a:buFont typeface="Symbol"/>
              <a:buChar char="·"/>
              <a:tabLst>
                <a:tab algn="l" pos="0"/>
              </a:tabLst>
            </a:pPr>
            <a:r>
              <a:rPr b="0" lang="en-US" sz="1100" spc="-100" strike="noStrike" cap="all">
                <a:solidFill>
                  <a:srgbClr val="f4f38f"/>
                </a:solidFill>
                <a:latin typeface="Copperplate"/>
                <a:ea typeface="Copperplate"/>
              </a:rPr>
              <a:t>The model running the pipeline consists of a sequential neural network with 6 hidden layers of linear neurons (with 256, 128, 64, 32, 16, and 4 neurons respectively...) with ReLu activation functions. A final layer consists of 2 linear neurons to predict the logits for each class. For the purpose of calculating the AUC-ROC score, these logits are converted to probabilities by using `torch.nn.functional.Softmax()</a:t>
            </a:r>
            <a:br>
              <a:rPr sz="1100"/>
            </a:br>
            <a:r>
              <a:rPr b="0" lang="en-US" sz="1100" spc="-100" strike="noStrike" cap="all">
                <a:solidFill>
                  <a:srgbClr val="f4f38f"/>
                </a:solidFill>
                <a:latin typeface="Copperplate"/>
              </a:rPr>
              <a:t> </a:t>
            </a:r>
            <a:endParaRPr b="0" lang="en-US" sz="1100" spc="-1" strike="noStrike">
              <a:latin typeface="Arial"/>
            </a:endParaRPr>
          </a:p>
          <a:p>
            <a:pPr marL="365760" indent="-365760">
              <a:lnSpc>
                <a:spcPct val="90000"/>
              </a:lnSpc>
              <a:buClr>
                <a:srgbClr val="000000"/>
              </a:buClr>
              <a:buFont typeface="Symbol"/>
              <a:buChar char="·"/>
              <a:tabLst>
                <a:tab algn="l" pos="0"/>
              </a:tabLst>
            </a:pPr>
            <a:r>
              <a:rPr b="0" lang="en-US" sz="1100" spc="-100" strike="noStrike" cap="all">
                <a:solidFill>
                  <a:srgbClr val="f4f38f"/>
                </a:solidFill>
                <a:latin typeface="Copperplate"/>
                <a:ea typeface="Copperplate"/>
              </a:rPr>
              <a:t>OUr Test AUC was slightly below ou7r highest accuracy for Logistic regression that we had achieved in Phase 3., with a Test AUC of 76.6. With more tuning of the Neural Network we could have most likely  reached a similar score as LR.</a:t>
            </a:r>
            <a:br>
              <a:rPr sz="1100"/>
            </a:br>
            <a:r>
              <a:rPr b="0" lang="en-US" sz="1100" spc="-100" strike="noStrike" cap="all">
                <a:solidFill>
                  <a:srgbClr val="f4f38f"/>
                </a:solidFill>
                <a:latin typeface="Copperplate"/>
              </a:rPr>
              <a:t> </a:t>
            </a:r>
            <a:endParaRPr b="0" lang="en-US" sz="1100" spc="-1" strike="noStrike">
              <a:latin typeface="Arial"/>
            </a:endParaRPr>
          </a:p>
          <a:p>
            <a:pPr marL="365760" indent="-365760">
              <a:lnSpc>
                <a:spcPct val="90000"/>
              </a:lnSpc>
              <a:buClr>
                <a:srgbClr val="000000"/>
              </a:buClr>
              <a:buFont typeface="Symbol"/>
              <a:buChar char="·"/>
              <a:tabLst>
                <a:tab algn="l" pos="0"/>
              </a:tabLst>
            </a:pPr>
            <a:r>
              <a:rPr b="0" lang="en-US" sz="1100" spc="-100" strike="noStrike" cap="all">
                <a:solidFill>
                  <a:srgbClr val="f4f38f"/>
                </a:solidFill>
                <a:latin typeface="Copperplate"/>
                <a:ea typeface="Copperplate"/>
              </a:rPr>
              <a:t>The results show that both LR and a Multilayer Perceptron are well performing enough to Continue to perform experiments on.</a:t>
            </a:r>
            <a:endParaRPr b="0" lang="en-US" sz="1100" spc="-1" strike="noStrike">
              <a:latin typeface="Arial"/>
            </a:endParaRPr>
          </a:p>
          <a:p>
            <a:pPr>
              <a:lnSpc>
                <a:spcPct val="90000"/>
              </a:lnSpc>
              <a:buNone/>
              <a:tabLst>
                <a:tab algn="l" pos="0"/>
              </a:tabLst>
            </a:pPr>
            <a:endParaRPr b="0" lang="en-US" sz="1100" spc="-1" strike="noStrike">
              <a:latin typeface="Arial"/>
            </a:endParaRPr>
          </a:p>
          <a:p>
            <a:pPr marL="365760" indent="-365760">
              <a:lnSpc>
                <a:spcPct val="90000"/>
              </a:lnSpc>
              <a:buClr>
                <a:srgbClr val="000000"/>
              </a:buClr>
              <a:buFont typeface="Symbol"/>
              <a:buChar char="·"/>
              <a:tabLst>
                <a:tab algn="l" pos="0"/>
              </a:tabLst>
            </a:pPr>
            <a:r>
              <a:rPr b="0" lang="en-US" sz="1100" spc="-100" strike="noStrike" cap="all">
                <a:solidFill>
                  <a:srgbClr val="f4f38f"/>
                </a:solidFill>
                <a:latin typeface="Copperplate"/>
                <a:ea typeface="Copperplate"/>
              </a:rPr>
              <a:t>Overall. The simplicity of the implementation of Logistic Regression is a winning argument.</a:t>
            </a:r>
            <a:br>
              <a:rPr sz="1100"/>
            </a:br>
            <a:r>
              <a:rPr b="0" lang="en-US" sz="1100" spc="-100" strike="noStrike" cap="all">
                <a:solidFill>
                  <a:srgbClr val="f4f38f"/>
                </a:solidFill>
                <a:latin typeface="Copperplate"/>
              </a:rPr>
              <a:t> </a:t>
            </a:r>
            <a:endParaRPr b="0" lang="en-US" sz="1100" spc="-1" strike="noStrike">
              <a:latin typeface="Arial"/>
            </a:endParaRPr>
          </a:p>
        </p:txBody>
      </p:sp>
      <p:sp>
        <p:nvSpPr>
          <p:cNvPr id="129" name="Title 3"/>
          <p:cNvSpPr/>
          <p:nvPr/>
        </p:nvSpPr>
        <p:spPr>
          <a:xfrm>
            <a:off x="5323680" y="4849920"/>
            <a:ext cx="6953400" cy="931680"/>
          </a:xfrm>
          <a:prstGeom prst="rect">
            <a:avLst/>
          </a:prstGeom>
          <a:noFill/>
          <a:ln w="12700">
            <a:noFill/>
          </a:ln>
        </p:spPr>
        <p:style>
          <a:lnRef idx="0"/>
          <a:fillRef idx="0"/>
          <a:effectRef idx="0"/>
          <a:fontRef idx="minor"/>
        </p:style>
        <p:txBody>
          <a:bodyPr lIns="45720" rIns="45720" anchor="t">
            <a:normAutofit/>
          </a:bodyPr>
          <a:p>
            <a:pPr>
              <a:lnSpc>
                <a:spcPct val="90000"/>
              </a:lnSpc>
              <a:buNone/>
              <a:tabLst>
                <a:tab algn="l" pos="0"/>
              </a:tabLst>
            </a:pPr>
            <a:r>
              <a:rPr b="0" lang="en-US" sz="2400" spc="-100" strike="noStrike" cap="all">
                <a:solidFill>
                  <a:srgbClr val="f7fb8b"/>
                </a:solidFill>
                <a:latin typeface="Copperplate"/>
                <a:ea typeface="Copperplate"/>
              </a:rPr>
              <a:t>Phase 4 MULTILAYER PERCEPTRON RESULTS</a:t>
            </a:r>
            <a:endParaRPr b="0" lang="en-US" sz="2400" spc="-1" strike="noStrike">
              <a:latin typeface="Arial"/>
            </a:endParaRPr>
          </a:p>
        </p:txBody>
      </p:sp>
      <p:sp>
        <p:nvSpPr>
          <p:cNvPr id="130" name="Title 3"/>
          <p:cNvSpPr/>
          <p:nvPr/>
        </p:nvSpPr>
        <p:spPr>
          <a:xfrm>
            <a:off x="6168240" y="581040"/>
            <a:ext cx="5644080" cy="516600"/>
          </a:xfrm>
          <a:prstGeom prst="rect">
            <a:avLst/>
          </a:prstGeom>
          <a:noFill/>
          <a:ln w="12700">
            <a:noFill/>
          </a:ln>
        </p:spPr>
        <p:style>
          <a:lnRef idx="0"/>
          <a:fillRef idx="0"/>
          <a:effectRef idx="0"/>
          <a:fontRef idx="minor"/>
        </p:style>
        <p:txBody>
          <a:bodyPr lIns="45720" rIns="45720" anchor="t">
            <a:normAutofit/>
          </a:bodyPr>
          <a:p>
            <a:pPr marL="361080" indent="-361080">
              <a:lnSpc>
                <a:spcPct val="90000"/>
              </a:lnSpc>
              <a:buClr>
                <a:srgbClr val="000000"/>
              </a:buClr>
              <a:buFont typeface="Symbol"/>
              <a:buChar char="·"/>
            </a:pPr>
            <a:r>
              <a:rPr b="0" lang="en-US" sz="1800" spc="-100" strike="noStrike" cap="all">
                <a:solidFill>
                  <a:srgbClr val="efed83"/>
                </a:solidFill>
                <a:latin typeface="Copperplate"/>
                <a:ea typeface="Copperplate"/>
              </a:rPr>
              <a:t>The Kaggle Results and Accuracy  </a:t>
            </a:r>
            <a:endParaRPr b="0" lang="en-US" sz="1800" spc="-1" strike="noStrike">
              <a:latin typeface="Arial"/>
            </a:endParaRPr>
          </a:p>
        </p:txBody>
      </p:sp>
      <p:pic>
        <p:nvPicPr>
          <p:cNvPr id="131" name="Image" descr="Image"/>
          <p:cNvPicPr/>
          <p:nvPr/>
        </p:nvPicPr>
        <p:blipFill>
          <a:blip r:embed="rId2"/>
          <a:stretch/>
        </p:blipFill>
        <p:spPr>
          <a:xfrm>
            <a:off x="5449320" y="5257800"/>
            <a:ext cx="6702480" cy="406440"/>
          </a:xfrm>
          <a:prstGeom prst="rect">
            <a:avLst/>
          </a:prstGeom>
          <a:ln w="12700">
            <a:noFill/>
          </a:ln>
        </p:spPr>
      </p:pic>
      <p:pic>
        <p:nvPicPr>
          <p:cNvPr id="132" name="Image" descr="Image"/>
          <p:cNvPicPr/>
          <p:nvPr/>
        </p:nvPicPr>
        <p:blipFill>
          <a:blip r:embed="rId3"/>
          <a:stretch/>
        </p:blipFill>
        <p:spPr>
          <a:xfrm>
            <a:off x="5559840" y="5807880"/>
            <a:ext cx="6481080" cy="775800"/>
          </a:xfrm>
          <a:prstGeom prst="rect">
            <a:avLst/>
          </a:prstGeom>
          <a:ln w="12700">
            <a:noFill/>
          </a:ln>
        </p:spPr>
      </p:pic>
      <p:pic>
        <p:nvPicPr>
          <p:cNvPr id="133" name="Image" descr="Image"/>
          <p:cNvPicPr/>
          <p:nvPr/>
        </p:nvPicPr>
        <p:blipFill>
          <a:blip r:embed="rId4"/>
          <a:stretch/>
        </p:blipFill>
        <p:spPr>
          <a:xfrm>
            <a:off x="6267960" y="3891600"/>
            <a:ext cx="4390920" cy="282240"/>
          </a:xfrm>
          <a:prstGeom prst="rect">
            <a:avLst/>
          </a:prstGeom>
          <a:ln w="12700">
            <a:noFill/>
          </a:ln>
        </p:spPr>
      </p:pic>
      <p:sp>
        <p:nvSpPr>
          <p:cNvPr id="134" name="Title 3"/>
          <p:cNvSpPr/>
          <p:nvPr/>
        </p:nvSpPr>
        <p:spPr>
          <a:xfrm>
            <a:off x="6415920" y="3631680"/>
            <a:ext cx="3009600" cy="259920"/>
          </a:xfrm>
          <a:prstGeom prst="rect">
            <a:avLst/>
          </a:prstGeom>
          <a:noFill/>
          <a:ln w="12700">
            <a:noFill/>
          </a:ln>
        </p:spPr>
        <p:style>
          <a:lnRef idx="0"/>
          <a:fillRef idx="0"/>
          <a:effectRef idx="0"/>
          <a:fontRef idx="minor"/>
        </p:style>
        <p:txBody>
          <a:bodyPr lIns="45720" rIns="45720" anchor="t">
            <a:normAutofit fontScale="95000"/>
          </a:bodyPr>
          <a:p>
            <a:pPr>
              <a:lnSpc>
                <a:spcPct val="90000"/>
              </a:lnSpc>
              <a:buNone/>
              <a:tabLst>
                <a:tab algn="l" pos="0"/>
              </a:tabLst>
            </a:pPr>
            <a:r>
              <a:rPr b="0" lang="en-US" sz="1300" spc="-100" strike="noStrike" cap="all">
                <a:solidFill>
                  <a:srgbClr val="faff92"/>
                </a:solidFill>
                <a:latin typeface="Copperplate"/>
                <a:ea typeface="Copperplate"/>
              </a:rPr>
              <a:t>PHASE 3 Logistic regression</a:t>
            </a:r>
            <a:endParaRPr b="0" lang="en-US" sz="1300" spc="-1" strike="noStrike">
              <a:latin typeface="Arial"/>
            </a:endParaRPr>
          </a:p>
        </p:txBody>
      </p:sp>
      <p:pic>
        <p:nvPicPr>
          <p:cNvPr id="135" name="Image" descr="Image"/>
          <p:cNvPicPr/>
          <p:nvPr/>
        </p:nvPicPr>
        <p:blipFill>
          <a:blip r:embed="rId5"/>
          <a:stretch/>
        </p:blipFill>
        <p:spPr>
          <a:xfrm>
            <a:off x="6490800" y="1310400"/>
            <a:ext cx="3909960" cy="775800"/>
          </a:xfrm>
          <a:prstGeom prst="rect">
            <a:avLst/>
          </a:prstGeom>
          <a:ln w="12700">
            <a:noFill/>
          </a:ln>
        </p:spPr>
      </p:pic>
      <p:sp>
        <p:nvSpPr>
          <p:cNvPr id="136" name="Title 3"/>
          <p:cNvSpPr/>
          <p:nvPr/>
        </p:nvSpPr>
        <p:spPr>
          <a:xfrm>
            <a:off x="6482520" y="918720"/>
            <a:ext cx="4017240" cy="419400"/>
          </a:xfrm>
          <a:prstGeom prst="rect">
            <a:avLst/>
          </a:prstGeom>
          <a:noFill/>
          <a:ln w="12700">
            <a:noFill/>
          </a:ln>
        </p:spPr>
        <p:style>
          <a:lnRef idx="0"/>
          <a:fillRef idx="0"/>
          <a:effectRef idx="0"/>
          <a:fontRef idx="minor"/>
        </p:style>
        <p:txBody>
          <a:bodyPr lIns="45720" rIns="45720" anchor="t">
            <a:normAutofit fontScale="92000"/>
          </a:bodyPr>
          <a:p>
            <a:pPr>
              <a:lnSpc>
                <a:spcPct val="90000"/>
              </a:lnSpc>
              <a:buNone/>
              <a:tabLst>
                <a:tab algn="l" pos="0"/>
              </a:tabLst>
            </a:pPr>
            <a:br>
              <a:rPr sz="1300"/>
            </a:br>
            <a:r>
              <a:rPr b="0" lang="en-US" sz="1300" spc="-100" strike="noStrike" cap="all">
                <a:solidFill>
                  <a:srgbClr val="faff92"/>
                </a:solidFill>
                <a:latin typeface="Copperplate"/>
                <a:ea typeface="Copperplate"/>
              </a:rPr>
              <a:t>PHASE 1 Logistic Regression </a:t>
            </a:r>
            <a:endParaRPr b="0" lang="en-US" sz="1300" spc="-1" strike="noStrike">
              <a:latin typeface="Arial"/>
            </a:endParaRPr>
          </a:p>
        </p:txBody>
      </p:sp>
      <p:pic>
        <p:nvPicPr>
          <p:cNvPr id="137" name="Image" descr="Image"/>
          <p:cNvPicPr/>
          <p:nvPr/>
        </p:nvPicPr>
        <p:blipFill>
          <a:blip r:embed="rId6"/>
          <a:stretch/>
        </p:blipFill>
        <p:spPr>
          <a:xfrm>
            <a:off x="6381000" y="2096640"/>
            <a:ext cx="4152240" cy="259920"/>
          </a:xfrm>
          <a:prstGeom prst="rect">
            <a:avLst/>
          </a:prstGeom>
          <a:ln w="12700">
            <a:noFill/>
          </a:ln>
        </p:spPr>
      </p:pic>
      <p:pic>
        <p:nvPicPr>
          <p:cNvPr id="138" name="Image" descr="Image"/>
          <p:cNvPicPr/>
          <p:nvPr/>
        </p:nvPicPr>
        <p:blipFill>
          <a:blip r:embed="rId7"/>
          <a:stretch/>
        </p:blipFill>
        <p:spPr>
          <a:xfrm>
            <a:off x="6460200" y="2790000"/>
            <a:ext cx="3971520" cy="388800"/>
          </a:xfrm>
          <a:prstGeom prst="rect">
            <a:avLst/>
          </a:prstGeom>
          <a:ln w="12700">
            <a:noFill/>
          </a:ln>
        </p:spPr>
      </p:pic>
      <p:sp>
        <p:nvSpPr>
          <p:cNvPr id="139" name="Title 3"/>
          <p:cNvSpPr/>
          <p:nvPr/>
        </p:nvSpPr>
        <p:spPr>
          <a:xfrm>
            <a:off x="6427440" y="2590920"/>
            <a:ext cx="3009600" cy="259920"/>
          </a:xfrm>
          <a:prstGeom prst="rect">
            <a:avLst/>
          </a:prstGeom>
          <a:noFill/>
          <a:ln w="12700">
            <a:noFill/>
          </a:ln>
        </p:spPr>
        <p:style>
          <a:lnRef idx="0"/>
          <a:fillRef idx="0"/>
          <a:effectRef idx="0"/>
          <a:fontRef idx="minor"/>
        </p:style>
        <p:txBody>
          <a:bodyPr lIns="45720" rIns="45720" anchor="t">
            <a:normAutofit fontScale="95000"/>
          </a:bodyPr>
          <a:p>
            <a:pPr>
              <a:lnSpc>
                <a:spcPct val="90000"/>
              </a:lnSpc>
              <a:buNone/>
              <a:tabLst>
                <a:tab algn="l" pos="0"/>
              </a:tabLst>
            </a:pPr>
            <a:r>
              <a:rPr b="0" lang="en-US" sz="1300" spc="-100" strike="noStrike" cap="all">
                <a:solidFill>
                  <a:srgbClr val="faff92"/>
                </a:solidFill>
                <a:latin typeface="Copperplate"/>
                <a:ea typeface="Copperplate"/>
              </a:rPr>
              <a:t>PHASE 2 Logistic regression</a:t>
            </a:r>
            <a:endParaRPr b="0" lang="en-US" sz="1300" spc="-1" strike="noStrike">
              <a:latin typeface="Arial"/>
            </a:endParaRPr>
          </a:p>
        </p:txBody>
      </p:sp>
      <p:pic>
        <p:nvPicPr>
          <p:cNvPr id="140" name="Image" descr="Image"/>
          <p:cNvPicPr/>
          <p:nvPr/>
        </p:nvPicPr>
        <p:blipFill>
          <a:blip r:embed="rId8"/>
          <a:stretch/>
        </p:blipFill>
        <p:spPr>
          <a:xfrm>
            <a:off x="6381720" y="3161880"/>
            <a:ext cx="4218120" cy="319320"/>
          </a:xfrm>
          <a:prstGeom prst="rect">
            <a:avLst/>
          </a:prstGeom>
          <a:ln w="12700">
            <a:noFill/>
          </a:ln>
        </p:spPr>
      </p:pic>
      <p:pic>
        <p:nvPicPr>
          <p:cNvPr id="141" name="Image" descr="Image"/>
          <p:cNvPicPr/>
          <p:nvPr/>
        </p:nvPicPr>
        <p:blipFill>
          <a:blip r:embed="rId9"/>
          <a:stretch/>
        </p:blipFill>
        <p:spPr>
          <a:xfrm>
            <a:off x="6076080" y="4213080"/>
            <a:ext cx="4894200" cy="313560"/>
          </a:xfrm>
          <a:prstGeom prst="rect">
            <a:avLst/>
          </a:prstGeom>
          <a:ln w="127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Image" descr="Image"/>
          <p:cNvPicPr/>
          <p:nvPr/>
        </p:nvPicPr>
        <p:blipFill>
          <a:blip r:embed="rId1"/>
          <a:stretch/>
        </p:blipFill>
        <p:spPr>
          <a:xfrm>
            <a:off x="-1470600" y="-226440"/>
            <a:ext cx="15132600" cy="7310880"/>
          </a:xfrm>
          <a:prstGeom prst="rect">
            <a:avLst/>
          </a:prstGeom>
          <a:ln w="12700">
            <a:noFill/>
          </a:ln>
        </p:spPr>
      </p:pic>
      <p:sp>
        <p:nvSpPr>
          <p:cNvPr id="143" name="PlaceHolder 1"/>
          <p:cNvSpPr>
            <a:spLocks noGrp="1"/>
          </p:cNvSpPr>
          <p:nvPr>
            <p:ph type="title"/>
          </p:nvPr>
        </p:nvSpPr>
        <p:spPr>
          <a:xfrm>
            <a:off x="265680" y="-23400"/>
            <a:ext cx="12338640" cy="735120"/>
          </a:xfrm>
          <a:prstGeom prst="rect">
            <a:avLst/>
          </a:prstGeom>
          <a:noFill/>
          <a:ln w="12600">
            <a:noFill/>
          </a:ln>
        </p:spPr>
        <p:txBody>
          <a:bodyPr lIns="0" rIns="0" tIns="0" bIns="0" anchor="t">
            <a:noAutofit/>
          </a:bodyPr>
          <a:p>
            <a:pPr>
              <a:lnSpc>
                <a:spcPct val="90000"/>
              </a:lnSpc>
              <a:buNone/>
              <a:tabLst>
                <a:tab algn="l" pos="0"/>
              </a:tabLst>
            </a:pPr>
            <a:r>
              <a:rPr b="0" lang="en-US" sz="3400" spc="-100" strike="noStrike" cap="all">
                <a:solidFill>
                  <a:srgbClr val="1fffeb"/>
                </a:solidFill>
                <a:latin typeface="Arial Black"/>
                <a:ea typeface="Arial Black"/>
              </a:rPr>
              <a:t>Conclusion from the FINAL PHASE - Phase 4</a:t>
            </a:r>
            <a:endParaRPr b="0" lang="en-US" sz="3400" spc="-1" strike="noStrike">
              <a:solidFill>
                <a:srgbClr val="000000"/>
              </a:solidFill>
              <a:latin typeface="Helvetica Neue"/>
            </a:endParaRPr>
          </a:p>
        </p:txBody>
      </p:sp>
      <p:sp>
        <p:nvSpPr>
          <p:cNvPr id="144" name="Title 3"/>
          <p:cNvSpPr/>
          <p:nvPr/>
        </p:nvSpPr>
        <p:spPr>
          <a:xfrm>
            <a:off x="38160" y="741960"/>
            <a:ext cx="8956080" cy="3334680"/>
          </a:xfrm>
          <a:prstGeom prst="rect">
            <a:avLst/>
          </a:prstGeom>
          <a:noFill/>
          <a:ln w="12700">
            <a:noFill/>
          </a:ln>
        </p:spPr>
        <p:style>
          <a:lnRef idx="0"/>
          <a:fillRef idx="0"/>
          <a:effectRef idx="0"/>
          <a:fontRef idx="minor"/>
        </p:style>
        <p:txBody>
          <a:bodyPr lIns="45720" rIns="45720" anchor="t">
            <a:normAutofit fontScale="91000"/>
          </a:bodyPr>
          <a:p>
            <a:pPr marL="471600" indent="-471600">
              <a:lnSpc>
                <a:spcPct val="90000"/>
              </a:lnSpc>
              <a:buClr>
                <a:srgbClr val="000000"/>
              </a:buClr>
              <a:buFont typeface="Symbol"/>
              <a:buChar char="·"/>
            </a:pPr>
            <a:r>
              <a:rPr b="0" lang="en-US" sz="1300" spc="-100" strike="noStrike" cap="all">
                <a:solidFill>
                  <a:srgbClr val="eff378"/>
                </a:solidFill>
                <a:latin typeface="Copperplate"/>
                <a:ea typeface="Copperplate"/>
              </a:rPr>
              <a:t>The Majority of phase 4 was dedicated TO creating a MultiLayer PerCeptron to perform predictions on if a person would default on their loan or not.</a:t>
            </a:r>
            <a:br>
              <a:rPr sz="1300"/>
            </a:br>
            <a:r>
              <a:rPr b="0" lang="en-US" sz="1300" spc="-100" strike="noStrike" cap="all">
                <a:solidFill>
                  <a:srgbClr val="eff378"/>
                </a:solidFill>
                <a:latin typeface="Copperplate"/>
                <a:ea typeface="Copperplate"/>
              </a:rPr>
              <a:t> </a:t>
            </a:r>
            <a:endParaRPr b="0" lang="en-US" sz="1300" spc="-1" strike="noStrike">
              <a:latin typeface="Arial"/>
            </a:endParaRPr>
          </a:p>
          <a:p>
            <a:pPr marL="471600" indent="-471600">
              <a:lnSpc>
                <a:spcPct val="90000"/>
              </a:lnSpc>
              <a:buClr>
                <a:srgbClr val="000000"/>
              </a:buClr>
              <a:buFont typeface="Symbol"/>
              <a:buChar char="·"/>
            </a:pPr>
            <a:r>
              <a:rPr b="0" lang="en-US" sz="1300" spc="-100" strike="noStrike" cap="all">
                <a:solidFill>
                  <a:srgbClr val="eff378"/>
                </a:solidFill>
                <a:latin typeface="Copperplate"/>
                <a:ea typeface="Copperplate"/>
              </a:rPr>
              <a:t>overall </a:t>
            </a:r>
            <a:r>
              <a:rPr b="0" lang="en-US" sz="1300" spc="-100" strike="noStrike" u="sng" cap="all">
                <a:solidFill>
                  <a:srgbClr val="eff378"/>
                </a:solidFill>
                <a:uFillTx/>
                <a:latin typeface="Copperplate"/>
                <a:ea typeface="Copperplate"/>
              </a:rPr>
              <a:t>accuracy</a:t>
            </a:r>
            <a:r>
              <a:rPr b="0" lang="en-US" sz="1300" spc="-100" strike="noStrike" cap="all">
                <a:solidFill>
                  <a:srgbClr val="eff378"/>
                </a:solidFill>
                <a:latin typeface="Copperplate"/>
                <a:ea typeface="Copperplate"/>
              </a:rPr>
              <a:t> of the top performing model using 6 hidden layers was slightly below the model from phase 3. This was by 0.007 FROM the logistic Regression model used in phase 3.</a:t>
            </a:r>
            <a:br>
              <a:rPr sz="1300"/>
            </a:br>
            <a:r>
              <a:rPr b="0" lang="en-US" sz="1300" spc="-100" strike="noStrike" cap="all">
                <a:solidFill>
                  <a:srgbClr val="eff378"/>
                </a:solidFill>
                <a:latin typeface="Copperplate"/>
                <a:ea typeface="Copperplate"/>
              </a:rPr>
              <a:t> </a:t>
            </a:r>
            <a:endParaRPr b="0" lang="en-US" sz="1300" spc="-1" strike="noStrike">
              <a:latin typeface="Arial"/>
            </a:endParaRPr>
          </a:p>
          <a:p>
            <a:pPr marL="471600" indent="-471600">
              <a:lnSpc>
                <a:spcPct val="90000"/>
              </a:lnSpc>
              <a:buClr>
                <a:srgbClr val="000000"/>
              </a:buClr>
              <a:buFont typeface="Symbol"/>
              <a:buChar char="·"/>
            </a:pPr>
            <a:r>
              <a:rPr b="0" lang="en-US" sz="1300" spc="-100" strike="noStrike" cap="all">
                <a:solidFill>
                  <a:srgbClr val="eff378"/>
                </a:solidFill>
                <a:latin typeface="Copperplate"/>
                <a:ea typeface="Copperplate"/>
              </a:rPr>
              <a:t>The best performing model was Logistic Regression with the parameters seen to the Right </a:t>
            </a:r>
            <a:br>
              <a:rPr sz="1300"/>
            </a:br>
            <a:r>
              <a:rPr b="0" lang="en-US" sz="1300" spc="-100" strike="noStrike" cap="all">
                <a:solidFill>
                  <a:srgbClr val="eff378"/>
                </a:solidFill>
                <a:latin typeface="Copperplate"/>
                <a:ea typeface="Copperplate"/>
              </a:rPr>
              <a:t> </a:t>
            </a:r>
            <a:endParaRPr b="0" lang="en-US" sz="1300" spc="-1" strike="noStrike">
              <a:latin typeface="Arial"/>
            </a:endParaRPr>
          </a:p>
          <a:p>
            <a:pPr marL="471600" indent="-471600">
              <a:lnSpc>
                <a:spcPct val="90000"/>
              </a:lnSpc>
              <a:buClr>
                <a:srgbClr val="000000"/>
              </a:buClr>
              <a:buFont typeface="Symbol"/>
              <a:buChar char="·"/>
            </a:pPr>
            <a:r>
              <a:rPr b="0" lang="en-US" sz="1300" spc="-100" strike="noStrike" cap="all">
                <a:solidFill>
                  <a:srgbClr val="eff378"/>
                </a:solidFill>
                <a:latin typeface="Copperplate"/>
                <a:ea typeface="Copperplate"/>
              </a:rPr>
              <a:t>The TOP TEN FEATURES WERE: </a:t>
            </a:r>
            <a:br>
              <a:rPr sz="1300"/>
            </a:br>
            <a:r>
              <a:rPr b="0" lang="en-US" sz="1300" spc="-100" strike="noStrike" cap="all">
                <a:solidFill>
                  <a:srgbClr val="eff378"/>
                </a:solidFill>
                <a:latin typeface="Copperplate"/>
                <a:ea typeface="Copperplate"/>
              </a:rPr>
              <a:t>EXT_SOURCE_1: 0.155317</a:t>
            </a:r>
            <a:br>
              <a:rPr sz="1300"/>
            </a:br>
            <a:r>
              <a:rPr b="0" lang="en-US" sz="1300" spc="-100" strike="noStrike" cap="all">
                <a:solidFill>
                  <a:srgbClr val="eff378"/>
                </a:solidFill>
                <a:latin typeface="Copperplate"/>
                <a:ea typeface="Copperplate"/>
              </a:rPr>
              <a:t>EXT_SOURCE_2: 0.160472, </a:t>
            </a:r>
            <a:br>
              <a:rPr sz="1300"/>
            </a:br>
            <a:r>
              <a:rPr b="0" lang="en-US" sz="1300" spc="-100" strike="noStrike" cap="all">
                <a:solidFill>
                  <a:srgbClr val="eff378"/>
                </a:solidFill>
                <a:latin typeface="Copperplate"/>
                <a:ea typeface="Copperplate"/>
              </a:rPr>
              <a:t>EXT_SOURCE_3: 0.178919, </a:t>
            </a:r>
            <a:br>
              <a:rPr sz="1300"/>
            </a:br>
            <a:r>
              <a:rPr b="0" lang="en-US" sz="1300" spc="-100" strike="noStrike" cap="all">
                <a:solidFill>
                  <a:srgbClr val="eff378"/>
                </a:solidFill>
                <a:latin typeface="Copperplate"/>
                <a:ea typeface="Copperplate"/>
              </a:rPr>
              <a:t>CNT_DRAWINGS_ATM_CURRENT_mean: 0.107692,</a:t>
            </a:r>
            <a:br>
              <a:rPr sz="1300"/>
            </a:br>
            <a:r>
              <a:rPr b="0" lang="en-US" sz="1300" spc="-100" strike="noStrike" cap="all">
                <a:solidFill>
                  <a:srgbClr val="eff378"/>
                </a:solidFill>
                <a:latin typeface="Copperplate"/>
                <a:ea typeface="Copperplate"/>
              </a:rPr>
              <a:t>CNT_DRAWINGS_CURRENT_max : 0.101389</a:t>
            </a:r>
            <a:br>
              <a:rPr sz="1300"/>
            </a:br>
            <a:r>
              <a:rPr b="0" lang="en-US" sz="1300" spc="-100" strike="noStrike" cap="all">
                <a:solidFill>
                  <a:srgbClr val="eff378"/>
                </a:solidFill>
                <a:latin typeface="Copperplate"/>
                <a:ea typeface="Copperplate"/>
              </a:rPr>
              <a:t>AMT_BALANCE_mean: 0.087177, </a:t>
            </a:r>
            <a:br>
              <a:rPr sz="1300"/>
            </a:br>
            <a:r>
              <a:rPr b="0" lang="en-US" sz="1300" spc="-100" strike="noStrike" cap="all">
                <a:solidFill>
                  <a:srgbClr val="eff378"/>
                </a:solidFill>
                <a:latin typeface="Copperplate"/>
                <a:ea typeface="Copperplate"/>
              </a:rPr>
              <a:t>AMT_TOTAL_RECEIVABLE_mean  : 0.086490</a:t>
            </a:r>
            <a:br>
              <a:rPr sz="1300"/>
            </a:br>
            <a:r>
              <a:rPr b="0" lang="en-US" sz="1300" spc="-100" strike="noStrike" cap="all">
                <a:solidFill>
                  <a:srgbClr val="eff378"/>
                </a:solidFill>
                <a:latin typeface="Copperplate"/>
                <a:ea typeface="Copperplate"/>
              </a:rPr>
              <a:t>DAYS_BIRTH: 0.078239</a:t>
            </a:r>
            <a:br>
              <a:rPr sz="1300"/>
            </a:br>
            <a:r>
              <a:rPr b="0" lang="en-US" sz="1300" spc="-100" strike="noStrike" cap="all">
                <a:solidFill>
                  <a:srgbClr val="eff378"/>
                </a:solidFill>
                <a:latin typeface="Copperplate"/>
                <a:ea typeface="Copperplate"/>
              </a:rPr>
              <a:t>NAME_CONTRACT_STATUS_Refused_mean: 0.077671</a:t>
            </a:r>
            <a:br>
              <a:rPr sz="1300"/>
            </a:br>
            <a:r>
              <a:rPr b="0" lang="en-US" sz="1300" spc="-100" strike="noStrike" cap="all">
                <a:solidFill>
                  <a:srgbClr val="eff378"/>
                </a:solidFill>
                <a:latin typeface="Copperplate"/>
                <a:ea typeface="Copperplate"/>
              </a:rPr>
              <a:t>CREDIT_ACTIVE_Active_mean: 0.072625</a:t>
            </a:r>
            <a:br>
              <a:rPr sz="1300"/>
            </a:br>
            <a:r>
              <a:rPr b="0" lang="en-US" sz="1300" spc="-100" strike="noStrike" cap="all">
                <a:solidFill>
                  <a:srgbClr val="eff378"/>
                </a:solidFill>
                <a:latin typeface="Copperplate"/>
              </a:rPr>
              <a:t> </a:t>
            </a:r>
            <a:endParaRPr b="0" lang="en-US" sz="1300" spc="-1" strike="noStrike">
              <a:latin typeface="Arial"/>
            </a:endParaRPr>
          </a:p>
        </p:txBody>
      </p:sp>
      <p:sp>
        <p:nvSpPr>
          <p:cNvPr id="145" name="Title 3"/>
          <p:cNvSpPr/>
          <p:nvPr/>
        </p:nvSpPr>
        <p:spPr>
          <a:xfrm>
            <a:off x="452520" y="4509000"/>
            <a:ext cx="4254840" cy="2324160"/>
          </a:xfrm>
          <a:prstGeom prst="rect">
            <a:avLst/>
          </a:prstGeom>
          <a:noFill/>
          <a:ln w="12700">
            <a:noFill/>
          </a:ln>
        </p:spPr>
        <p:style>
          <a:lnRef idx="0"/>
          <a:fillRef idx="0"/>
          <a:effectRef idx="0"/>
          <a:fontRef idx="minor"/>
        </p:style>
        <p:txBody>
          <a:bodyPr lIns="45720" rIns="45720" anchor="t">
            <a:normAutofit fontScale="97000"/>
          </a:bodyPr>
          <a:p>
            <a:pPr marL="242640" indent="-242640">
              <a:lnSpc>
                <a:spcPct val="90000"/>
              </a:lnSpc>
              <a:buClr>
                <a:srgbClr val="000000"/>
              </a:buClr>
              <a:buFont typeface="Symbol"/>
              <a:buChar char="·"/>
            </a:pPr>
            <a:r>
              <a:rPr b="0" lang="en-US" sz="1200" spc="-100" strike="noStrike" cap="all">
                <a:solidFill>
                  <a:srgbClr val="f8f49e"/>
                </a:solidFill>
                <a:latin typeface="Copperplate"/>
                <a:ea typeface="Copperplate"/>
              </a:rPr>
              <a:t>PAST PHASE Tasks</a:t>
            </a:r>
            <a:br>
              <a:rPr sz="1200"/>
            </a:br>
            <a:br>
              <a:rPr sz="1200"/>
            </a:br>
            <a:r>
              <a:rPr b="0" lang="en-US" sz="1200" spc="-100" strike="noStrike" cap="all">
                <a:solidFill>
                  <a:srgbClr val="f8f49e"/>
                </a:solidFill>
                <a:latin typeface="Copperplate"/>
                <a:ea typeface="Copperplate"/>
              </a:rPr>
              <a:t>In The previous phases we completed data description, model building, data merging, and model testing. This was improved by EDA and Data Aggregations which were used to improve the model and predictive ability.</a:t>
            </a:r>
            <a:br>
              <a:rPr sz="1200"/>
            </a:br>
            <a:br>
              <a:rPr sz="1200"/>
            </a:br>
            <a:r>
              <a:rPr b="0" lang="en-US" sz="1200" spc="-100" strike="noStrike" cap="all">
                <a:solidFill>
                  <a:srgbClr val="f8f49e"/>
                </a:solidFill>
                <a:latin typeface="Copperplate"/>
                <a:ea typeface="Copperplate"/>
              </a:rPr>
              <a:t>HyperParameters and feature engineering was done to improve the overall model’s predicability. A collinearity reducer was introduced for feature selection which improved performance dramatically but underperformed in Test AUC. Overall we were able to improve our AUC by 0.034.</a:t>
            </a:r>
            <a:endParaRPr b="0" lang="en-US" sz="1200" spc="-1" strike="noStrike">
              <a:latin typeface="Arial"/>
            </a:endParaRPr>
          </a:p>
        </p:txBody>
      </p:sp>
      <p:sp>
        <p:nvSpPr>
          <p:cNvPr id="146" name="Title 3"/>
          <p:cNvSpPr/>
          <p:nvPr/>
        </p:nvSpPr>
        <p:spPr>
          <a:xfrm>
            <a:off x="6024600" y="4802760"/>
            <a:ext cx="4947480" cy="1924920"/>
          </a:xfrm>
          <a:prstGeom prst="rect">
            <a:avLst/>
          </a:prstGeom>
          <a:noFill/>
          <a:ln w="12700">
            <a:noFill/>
          </a:ln>
        </p:spPr>
        <p:style>
          <a:lnRef idx="0"/>
          <a:fillRef idx="0"/>
          <a:effectRef idx="0"/>
          <a:fontRef idx="minor"/>
        </p:style>
        <p:txBody>
          <a:bodyPr lIns="45720" rIns="45720" anchor="t">
            <a:normAutofit fontScale="98000"/>
          </a:bodyPr>
          <a:p>
            <a:pPr marL="242640" indent="-242640">
              <a:lnSpc>
                <a:spcPct val="90000"/>
              </a:lnSpc>
              <a:buClr>
                <a:srgbClr val="000000"/>
              </a:buClr>
              <a:buFont typeface="Symbol"/>
              <a:buChar char="·"/>
            </a:pPr>
            <a:r>
              <a:rPr b="0" lang="en-US" sz="900" spc="-100" strike="noStrike" cap="all">
                <a:solidFill>
                  <a:srgbClr val="f9f99e"/>
                </a:solidFill>
                <a:latin typeface="Copperplate"/>
                <a:ea typeface="Copperplate"/>
              </a:rPr>
              <a:t>PRESENT Phase Tasks</a:t>
            </a:r>
            <a:endParaRPr b="0" lang="en-US" sz="900" spc="-1" strike="noStrike">
              <a:latin typeface="Arial"/>
            </a:endParaRPr>
          </a:p>
          <a:p>
            <a:pPr>
              <a:lnSpc>
                <a:spcPct val="90000"/>
              </a:lnSpc>
              <a:buNone/>
              <a:tabLst>
                <a:tab algn="l" pos="0"/>
              </a:tabLst>
            </a:pPr>
            <a:br>
              <a:rPr sz="1000"/>
            </a:br>
            <a:r>
              <a:rPr b="0" lang="en-US" sz="900" spc="-100" strike="noStrike" cap="all">
                <a:solidFill>
                  <a:srgbClr val="f9f99e"/>
                </a:solidFill>
                <a:latin typeface="Copperplate"/>
                <a:ea typeface="Copperplate"/>
              </a:rPr>
              <a:t>IN this final phase the multiplayer perceptron was introduced and using nn.linear and nn.relu layers were created to make predictions after training on the data. the loss function and optimizer helped to improve weights and Bias. It performed well enough to continue to be experimented on and to continue to attempt to improve by continued fine tuning of depth and width.</a:t>
            </a:r>
            <a:br>
              <a:rPr sz="900"/>
            </a:br>
            <a:endParaRPr b="0" lang="en-US" sz="900" spc="-1" strike="noStrike">
              <a:latin typeface="Arial"/>
            </a:endParaRPr>
          </a:p>
          <a:p>
            <a:pPr marL="242640" indent="-242640">
              <a:lnSpc>
                <a:spcPct val="90000"/>
              </a:lnSpc>
              <a:buClr>
                <a:srgbClr val="000000"/>
              </a:buClr>
              <a:buFont typeface="Symbol"/>
              <a:buChar char="·"/>
              <a:tabLst>
                <a:tab algn="l" pos="0"/>
              </a:tabLst>
            </a:pPr>
            <a:r>
              <a:rPr b="0" lang="en-US" sz="900" spc="-100" strike="noStrike" cap="all">
                <a:solidFill>
                  <a:srgbClr val="f9f99e"/>
                </a:solidFill>
                <a:latin typeface="Copperplate"/>
                <a:ea typeface="Copperplate"/>
              </a:rPr>
              <a:t>Challenges</a:t>
            </a:r>
            <a:br>
              <a:rPr sz="900"/>
            </a:br>
            <a:br>
              <a:rPr sz="900"/>
            </a:br>
            <a:r>
              <a:rPr b="0" lang="en-US" sz="900" spc="-100" strike="noStrike" cap="all">
                <a:solidFill>
                  <a:srgbClr val="f9f99e"/>
                </a:solidFill>
                <a:latin typeface="Copperplate"/>
                <a:ea typeface="Copperplate"/>
              </a:rPr>
              <a:t>With the vast amount of columns it was challenging to look through each column to improve their skew and distribution </a:t>
            </a:r>
            <a:br>
              <a:rPr sz="900"/>
            </a:br>
            <a:br>
              <a:rPr sz="900"/>
            </a:br>
            <a:r>
              <a:rPr b="0" lang="en-US" sz="900" spc="-100" strike="noStrike" cap="all">
                <a:solidFill>
                  <a:srgbClr val="f9f99e"/>
                </a:solidFill>
                <a:latin typeface="Copperplate"/>
                <a:ea typeface="Copperplate"/>
              </a:rPr>
              <a:t>Also the sheer size of the dataset Made computation challenging and time consuming. </a:t>
            </a:r>
            <a:endParaRPr b="0" lang="en-US" sz="900" spc="-1" strike="noStrike">
              <a:latin typeface="Arial"/>
            </a:endParaRPr>
          </a:p>
        </p:txBody>
      </p:sp>
      <p:sp>
        <p:nvSpPr>
          <p:cNvPr id="147" name="Title 3"/>
          <p:cNvSpPr/>
          <p:nvPr/>
        </p:nvSpPr>
        <p:spPr>
          <a:xfrm>
            <a:off x="265320" y="4106880"/>
            <a:ext cx="11379600" cy="510480"/>
          </a:xfrm>
          <a:prstGeom prst="rect">
            <a:avLst/>
          </a:prstGeom>
          <a:noFill/>
          <a:ln w="12700">
            <a:noFill/>
          </a:ln>
        </p:spPr>
        <p:style>
          <a:lnRef idx="0"/>
          <a:fillRef idx="0"/>
          <a:effectRef idx="0"/>
          <a:fontRef idx="minor"/>
        </p:style>
        <p:txBody>
          <a:bodyPr lIns="45720" rIns="45720" anchor="t">
            <a:normAutofit/>
          </a:bodyPr>
          <a:p>
            <a:pPr algn="ctr">
              <a:lnSpc>
                <a:spcPct val="90000"/>
              </a:lnSpc>
              <a:buNone/>
              <a:tabLst>
                <a:tab algn="l" pos="0"/>
              </a:tabLst>
            </a:pPr>
            <a:r>
              <a:rPr b="0" lang="en-US" sz="2300" spc="-100" strike="noStrike" cap="all">
                <a:solidFill>
                  <a:srgbClr val="3bd0c9"/>
                </a:solidFill>
                <a:latin typeface="Arial Black"/>
                <a:ea typeface="Arial Black"/>
              </a:rPr>
              <a:t>THE FOUR P’s: Past, Present, Next Phase Plan, and Problems</a:t>
            </a:r>
            <a:endParaRPr b="0" lang="en-US" sz="2300" spc="-1" strike="noStrike">
              <a:latin typeface="Arial"/>
            </a:endParaRPr>
          </a:p>
        </p:txBody>
      </p:sp>
      <p:pic>
        <p:nvPicPr>
          <p:cNvPr id="148" name="Image" descr="Image"/>
          <p:cNvPicPr/>
          <p:nvPr/>
        </p:nvPicPr>
        <p:blipFill>
          <a:blip r:embed="rId2"/>
          <a:stretch/>
        </p:blipFill>
        <p:spPr>
          <a:xfrm>
            <a:off x="9017280" y="1416960"/>
            <a:ext cx="1712520" cy="609840"/>
          </a:xfrm>
          <a:prstGeom prst="rect">
            <a:avLst/>
          </a:prstGeom>
          <a:ln w="12700">
            <a:noFill/>
          </a:ln>
        </p:spPr>
      </p:pic>
      <p:pic>
        <p:nvPicPr>
          <p:cNvPr id="149" name="Image" descr="Image"/>
          <p:cNvPicPr/>
          <p:nvPr/>
        </p:nvPicPr>
        <p:blipFill>
          <a:blip r:embed="rId3"/>
          <a:stretch/>
        </p:blipFill>
        <p:spPr>
          <a:xfrm>
            <a:off x="7822800" y="2242440"/>
            <a:ext cx="3132720" cy="1836720"/>
          </a:xfrm>
          <a:prstGeom prst="rect">
            <a:avLst/>
          </a:prstGeom>
          <a:ln w="12700">
            <a:noFill/>
          </a:ln>
        </p:spPr>
      </p:pic>
      <p:sp>
        <p:nvSpPr>
          <p:cNvPr id="150" name="Title 3"/>
          <p:cNvSpPr/>
          <p:nvPr/>
        </p:nvSpPr>
        <p:spPr>
          <a:xfrm>
            <a:off x="5325480" y="2101320"/>
            <a:ext cx="2511720" cy="3130200"/>
          </a:xfrm>
          <a:prstGeom prst="rect">
            <a:avLst/>
          </a:prstGeom>
          <a:noFill/>
          <a:ln w="12700">
            <a:noFill/>
          </a:ln>
        </p:spPr>
        <p:style>
          <a:lnRef idx="0"/>
          <a:fillRef idx="0"/>
          <a:effectRef idx="0"/>
          <a:fontRef idx="minor"/>
        </p:style>
        <p:txBody>
          <a:bodyPr lIns="45720" rIns="45720" anchor="t">
            <a:normAutofit/>
          </a:bodyPr>
          <a:p>
            <a:pPr marL="481320" indent="-481320">
              <a:lnSpc>
                <a:spcPct val="90000"/>
              </a:lnSpc>
              <a:buClr>
                <a:srgbClr val="000000"/>
              </a:buClr>
              <a:buFont typeface="Symbol"/>
              <a:buChar char="·"/>
            </a:pPr>
            <a:r>
              <a:rPr b="0" lang="en-US" sz="1400" spc="-100" strike="noStrike" cap="all">
                <a:solidFill>
                  <a:srgbClr val="eff378"/>
                </a:solidFill>
                <a:latin typeface="Copperplate"/>
                <a:ea typeface="Copperplate"/>
              </a:rPr>
              <a:t>Next Steps Would be to Continue to find ways to improve the Multilayer perceptron and to attempt to improve Distributions of all of the Columns. Our TEST AUC was very close to 0.77 and That could get us above 0.77.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2022-12-13T10:52:45Z</dcterms:modified>
  <cp:revision>3</cp:revision>
  <dc:subject/>
  <dc:title/>
</cp:coreProperties>
</file>